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notesSlide1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10.png" ContentType="image/png"/>
  <Override PartName="/ppt/media/image109.jpeg" ContentType="image/jpeg"/>
  <Override PartName="/ppt/media/image108.png" ContentType="image/png"/>
  <Override PartName="/ppt/media/image104.png" ContentType="image/png"/>
  <Override PartName="/ppt/media/image98.png" ContentType="image/png"/>
  <Override PartName="/ppt/media/image96.png" ContentType="image/png"/>
  <Override PartName="/ppt/media/image95.png" ContentType="image/png"/>
  <Override PartName="/ppt/media/image93.png" ContentType="image/png"/>
  <Override PartName="/ppt/media/image91.png" ContentType="image/png"/>
  <Override PartName="/ppt/media/image90.jpeg" ContentType="image/jpeg"/>
  <Override PartName="/ppt/media/image111.jpeg" ContentType="image/jpeg"/>
  <Override PartName="/ppt/media/image85.png" ContentType="image/png"/>
  <Override PartName="/ppt/media/image99.png" ContentType="image/png"/>
  <Override PartName="/ppt/media/image84.jpeg" ContentType="image/jpeg"/>
  <Override PartName="/ppt/media/image81.png" ContentType="image/png"/>
  <Override PartName="/ppt/media/image80.png" ContentType="image/png"/>
  <Override PartName="/ppt/media/image35.jpeg" ContentType="image/jpeg"/>
  <Override PartName="/ppt/media/image32.jpeg" ContentType="image/jpeg"/>
  <Override PartName="/ppt/media/image59.jpeg" ContentType="image/jpeg"/>
  <Override PartName="/ppt/media/image79.png" ContentType="image/png"/>
  <Override PartName="/ppt/media/image23.jpeg" ContentType="image/jpeg"/>
  <Override PartName="/ppt/media/image21.jpeg" ContentType="image/jpeg"/>
  <Override PartName="/ppt/media/image105.png" ContentType="image/png"/>
  <Override PartName="/ppt/media/image87.png" ContentType="image/png"/>
  <Override PartName="/ppt/media/image6.png" ContentType="image/png"/>
  <Override PartName="/ppt/media/image61.png" ContentType="image/png"/>
  <Override PartName="/ppt/media/image106.jpeg" ContentType="image/jpeg"/>
  <Override PartName="/ppt/media/image102.png" ContentType="image/png"/>
  <Override PartName="/ppt/media/image3.png" ContentType="image/png"/>
  <Override PartName="/ppt/media/image82.png" ContentType="image/png"/>
  <Override PartName="/ppt/media/image1.png" ContentType="image/png"/>
  <Override PartName="/ppt/media/image101.png" ContentType="image/png"/>
  <Override PartName="/ppt/media/image83.png" ContentType="image/png"/>
  <Override PartName="/ppt/media/image2.png" ContentType="image/png"/>
  <Override PartName="/ppt/media/image107.png" ContentType="image/png"/>
  <Override PartName="/ppt/media/image89.png" ContentType="image/png"/>
  <Override PartName="/ppt/media/image8.png" ContentType="image/png"/>
  <Override PartName="/ppt/media/image36.png" ContentType="image/png"/>
  <Override PartName="/ppt/media/image11.png" ContentType="image/png"/>
  <Override PartName="/ppt/media/image34.png" ContentType="image/png"/>
  <Override PartName="/ppt/media/image33.png" ContentType="image/png"/>
  <Override PartName="/ppt/media/image31.png" ContentType="image/png"/>
  <Override PartName="/ppt/media/image56.png" ContentType="image/png"/>
  <Override PartName="/ppt/media/image30.png" ContentType="image/png"/>
  <Override PartName="/ppt/media/image27.png" ContentType="image/png"/>
  <Override PartName="/ppt/media/image25.png" ContentType="image/png"/>
  <Override PartName="/ppt/media/image100.jpeg" ContentType="image/jpeg"/>
  <Override PartName="/ppt/media/image24.png" ContentType="image/png"/>
  <Override PartName="/ppt/media/image49.png" ContentType="image/png"/>
  <Override PartName="/ppt/media/image22.png" ContentType="image/png"/>
  <Override PartName="/ppt/media/image4.jpeg" ContentType="image/jpeg"/>
  <Override PartName="/ppt/media/image47.png" ContentType="image/png"/>
  <Override PartName="/ppt/media/image45.png" ContentType="image/png"/>
  <Override PartName="/ppt/media/image26.jpeg" ContentType="image/jpeg"/>
  <Override PartName="/ppt/media/image18.png" ContentType="image/png"/>
  <Override PartName="/ppt/media/image17.png" ContentType="image/png"/>
  <Override PartName="/ppt/media/image14.png" ContentType="image/png"/>
  <Override PartName="/ppt/media/image92.jpeg" ContentType="image/jpeg"/>
  <Override PartName="/ppt/media/image39.png" ContentType="image/png"/>
  <Override PartName="/ppt/media/image9.jpeg" ContentType="image/jpeg"/>
  <Override PartName="/ppt/media/image94.jpeg" ContentType="image/jpeg"/>
  <Override PartName="/ppt/media/image12.png" ContentType="image/png"/>
  <Override PartName="/ppt/media/image7.png" ContentType="image/png"/>
  <Override PartName="/ppt/media/image19.jpeg" ContentType="image/jpeg"/>
  <Override PartName="/ppt/media/image37.png" ContentType="image/png"/>
  <Override PartName="/ppt/media/image86.jpeg" ContentType="image/jpeg"/>
  <Override PartName="/ppt/media/image28.png" ContentType="image/png"/>
  <Override PartName="/ppt/media/image13.jpeg" ContentType="image/jpeg"/>
  <Override PartName="/ppt/media/image46.jpeg" ContentType="image/jpeg"/>
  <Override PartName="/ppt/media/image88.jpeg" ContentType="image/jpeg"/>
  <Override PartName="/ppt/media/image29.jpeg" ContentType="image/jpeg"/>
  <Override PartName="/ppt/media/image15.jpeg" ContentType="image/jpeg"/>
  <Override PartName="/ppt/media/image48.jpeg" ContentType="image/jpeg"/>
  <Override PartName="/ppt/media/image16.jpeg" ContentType="image/jpeg"/>
  <Override PartName="/ppt/media/image65.jpeg" ContentType="image/jpeg"/>
  <Override PartName="/ppt/media/image40.png" ContentType="image/png"/>
  <Override PartName="/ppt/media/image41.jpeg" ContentType="image/jpeg"/>
  <Override PartName="/ppt/media/image97.jpeg" ContentType="image/jpeg"/>
  <Override PartName="/ppt/media/image38.jpeg" ContentType="image/jpeg"/>
  <Override PartName="/ppt/media/image42.png" ContentType="image/png"/>
  <Override PartName="/ppt/media/image43.jpeg" ContentType="image/jpeg"/>
  <Override PartName="/ppt/media/image68.jpeg" ContentType="image/jpeg"/>
  <Override PartName="/ppt/media/image70.png" ContentType="image/png"/>
  <Override PartName="/ppt/media/image44.png" ContentType="image/png"/>
  <Override PartName="/ppt/media/image69.png" ContentType="image/png"/>
  <Override PartName="/ppt/media/image50.jpeg" ContentType="image/jpeg"/>
  <Override PartName="/ppt/media/image103.jpeg" ContentType="image/jpeg"/>
  <Override PartName="/ppt/media/image54.png" ContentType="image/png"/>
  <Override PartName="/ppt/media/image51.png" ContentType="image/png"/>
  <Override PartName="/ppt/media/image52.jpeg" ContentType="image/jpeg"/>
  <Override PartName="/ppt/media/image74.png" ContentType="image/png"/>
  <Override PartName="/ppt/media/image53.png" ContentType="image/png"/>
  <Override PartName="/ppt/media/image78.png" ContentType="image/png"/>
  <Override PartName="/ppt/media/image55.jpeg" ContentType="image/jpeg"/>
  <Override PartName="/ppt/media/image5.jpeg" ContentType="image/jpeg"/>
  <Override PartName="/ppt/media/image57.png" ContentType="image/png"/>
  <Override PartName="/ppt/media/image58.jpeg" ContentType="image/jpeg"/>
  <Override PartName="/ppt/media/image20.png" ContentType="image/png"/>
  <Override PartName="/ppt/media/image63.jpeg" ContentType="image/jpeg"/>
  <Override PartName="/ppt/media/image64.png" ContentType="image/png"/>
  <Override PartName="/ppt/media/image66.jpeg" ContentType="image/jpeg"/>
  <Override PartName="/ppt/media/image60.png" ContentType="image/png"/>
  <Override PartName="/ppt/media/image67.jpeg" ContentType="image/jpeg"/>
  <Override PartName="/ppt/media/image71.png" ContentType="image/png"/>
  <Override PartName="/ppt/media/image72.png" ContentType="image/png"/>
  <Override PartName="/ppt/media/image73.png" ContentType="image/png"/>
  <Override PartName="/ppt/media/image75.png" ContentType="image/png"/>
  <Override PartName="/ppt/media/image62.jpeg" ContentType="image/jpeg"/>
  <Override PartName="/ppt/media/image10.png" ContentType="image/png"/>
  <Override PartName="/ppt/media/image76.jpeg" ContentType="image/jpeg"/>
  <Override PartName="/ppt/media/image77.png" ContentType="image/png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7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29.xml.rels" ContentType="application/vnd.openxmlformats-package.relationships+xml"/>
  <Override PartName="/ppt/slides/_rels/slide28.xml.rels" ContentType="application/vnd.openxmlformats-package.relationships+xml"/>
  <Override PartName="/ppt/slides/_rels/slide32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31.xml.rels" ContentType="application/vnd.openxmlformats-package.relationships+xml"/>
  <Override PartName="/ppt/slides/_rels/slide25.xml.rels" ContentType="application/vnd.openxmlformats-package.relationships+xml"/>
  <Override PartName="/ppt/slides/_rels/slide30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36.xml.rels" ContentType="application/vnd.openxmlformats-package.relationships+xml"/>
  <Override PartName="/ppt/slides/_rels/slide5.xml.rels" ContentType="application/vnd.openxmlformats-package.relationships+xml"/>
  <Override PartName="/ppt/slides/_rels/slide3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68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.xml" ContentType="application/vnd.openxmlformats-officedocument.presentationml.slideLayou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49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50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2878559F-E722-43CF-9E9C-784EC684D371}" type="slidenum">
              <a:rPr b="0" lang="en-US" sz="1400" spc="-1" strike="noStrike">
                <a:latin typeface="Times New Roman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3886200" y="868680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C0E463AC-ECAD-41A7-AD22-143DB3BF8A44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381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ustomShape 1"/>
          <p:cNvSpPr/>
          <p:nvPr/>
        </p:nvSpPr>
        <p:spPr>
          <a:xfrm>
            <a:off x="3886200" y="868680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FC88B5A3-C30B-4754-BCA0-9540DB5FBD51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402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3886200" y="868680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84E38018-B3FB-4100-81EB-8F34680EC240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405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CustomShape 1"/>
          <p:cNvSpPr/>
          <p:nvPr/>
        </p:nvSpPr>
        <p:spPr>
          <a:xfrm>
            <a:off x="3886200" y="868680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A2459EB9-6DB8-4F1F-9268-8A6B03E2AC1C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408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CustomShape 1"/>
          <p:cNvSpPr/>
          <p:nvPr/>
        </p:nvSpPr>
        <p:spPr>
          <a:xfrm>
            <a:off x="3886200" y="868680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1CF4382E-CD8D-40A9-B006-40D6C0AE50B7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411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3886200" y="868680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5575BFB0-19C1-4726-8492-A14DE8414C31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414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3886200" y="868680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0B7B8559-DC30-4E7F-A8A1-2C34CD56B9A2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384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ustomShape 1"/>
          <p:cNvSpPr/>
          <p:nvPr/>
        </p:nvSpPr>
        <p:spPr>
          <a:xfrm>
            <a:off x="3886200" y="868680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793BA4DA-9425-4D9D-B3A7-0E4014FFD517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417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3886200" y="868680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940E3BE7-95EE-487A-AD04-B49211A93E6F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387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3886200" y="868680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6B8AE80F-2B2F-4DE7-BC55-08E6B6874CD7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390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3886200" y="868680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7B383505-1B96-4608-9682-1F1CB0A768E7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393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CustomShape 1"/>
          <p:cNvSpPr/>
          <p:nvPr/>
        </p:nvSpPr>
        <p:spPr>
          <a:xfrm>
            <a:off x="3886200" y="868680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13C509D9-B7F2-4A2B-87BC-1655F0174CC0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396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3886200" y="868680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6492A4A3-97BB-4FF0-B129-ABD55A79886C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399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760" cy="411336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</a:t>
            </a:r>
            <a:r>
              <a:rPr b="0" lang="en-US" sz="4400" spc="-1" strike="noStrike">
                <a:latin typeface="Arial"/>
              </a:rPr>
              <a:t>edit the </a:t>
            </a:r>
            <a:r>
              <a:rPr b="0" lang="en-US" sz="4400" spc="-1" strike="noStrike">
                <a:latin typeface="Arial"/>
              </a:rPr>
              <a:t>title text </a:t>
            </a:r>
            <a:r>
              <a:rPr b="0" lang="en-US" sz="4400" spc="-1" strike="noStrike">
                <a:latin typeface="Arial"/>
              </a:rPr>
              <a:t>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2" descr=""/>
          <p:cNvPicPr/>
          <p:nvPr/>
        </p:nvPicPr>
        <p:blipFill>
          <a:blip r:embed="rId2"/>
          <a:stretch/>
        </p:blipFill>
        <p:spPr>
          <a:xfrm>
            <a:off x="-28440" y="0"/>
            <a:ext cx="8957160" cy="6939360"/>
          </a:xfrm>
          <a:prstGeom prst="rect">
            <a:avLst/>
          </a:prstGeom>
          <a:ln>
            <a:noFill/>
          </a:ln>
        </p:spPr>
      </p:pic>
      <p:sp>
        <p:nvSpPr>
          <p:cNvPr id="115" name="CustomShape 1"/>
          <p:cNvSpPr/>
          <p:nvPr/>
        </p:nvSpPr>
        <p:spPr>
          <a:xfrm>
            <a:off x="463680" y="2700360"/>
            <a:ext cx="160560" cy="41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6" name="Picture 20" descr=""/>
          <p:cNvPicPr/>
          <p:nvPr/>
        </p:nvPicPr>
        <p:blipFill>
          <a:blip r:embed="rId3"/>
          <a:stretch/>
        </p:blipFill>
        <p:spPr>
          <a:xfrm>
            <a:off x="90360" y="423720"/>
            <a:ext cx="1224720" cy="1927800"/>
          </a:xfrm>
          <a:prstGeom prst="rect">
            <a:avLst/>
          </a:prstGeom>
          <a:ln>
            <a:noFill/>
          </a:ln>
        </p:spPr>
      </p:pic>
      <p:pic>
        <p:nvPicPr>
          <p:cNvPr id="117" name="Picture 35" descr=""/>
          <p:cNvPicPr/>
          <p:nvPr/>
        </p:nvPicPr>
        <p:blipFill>
          <a:blip r:embed="rId4"/>
          <a:stretch/>
        </p:blipFill>
        <p:spPr>
          <a:xfrm>
            <a:off x="142920" y="5857920"/>
            <a:ext cx="927720" cy="851400"/>
          </a:xfrm>
          <a:prstGeom prst="rect">
            <a:avLst/>
          </a:prstGeom>
          <a:ln>
            <a:noFill/>
          </a:ln>
        </p:spPr>
      </p:pic>
      <p:sp>
        <p:nvSpPr>
          <p:cNvPr id="118" name="CustomShape 2"/>
          <p:cNvSpPr/>
          <p:nvPr/>
        </p:nvSpPr>
        <p:spPr>
          <a:xfrm>
            <a:off x="0" y="5286240"/>
            <a:ext cx="1356120" cy="2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1" lang="en-US" sz="900" spc="-1" strike="noStrike">
                <a:solidFill>
                  <a:srgbClr val="10405c"/>
                </a:solidFill>
                <a:latin typeface="Arial"/>
                <a:ea typeface="DejaVu Sans"/>
              </a:rPr>
              <a:t>Pr. Melchor Ferreyra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</a:t>
            </a:r>
            <a:r>
              <a:rPr b="0" lang="en-US" sz="4400" spc="-1" strike="noStrike">
                <a:latin typeface="Arial"/>
              </a:rPr>
              <a:t>edit the </a:t>
            </a:r>
            <a:r>
              <a:rPr b="0" lang="en-US" sz="4400" spc="-1" strike="noStrike">
                <a:latin typeface="Arial"/>
              </a:rPr>
              <a:t>title text </a:t>
            </a:r>
            <a:r>
              <a:rPr b="0" lang="en-US" sz="4400" spc="-1" strike="noStrike">
                <a:latin typeface="Arial"/>
              </a:rPr>
              <a:t>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3" descr=""/>
          <p:cNvPicPr/>
          <p:nvPr/>
        </p:nvPicPr>
        <p:blipFill>
          <a:blip r:embed="rId3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>
            <a:noFill/>
          </a:ln>
        </p:spPr>
      </p:pic>
      <p:grpSp>
        <p:nvGrpSpPr>
          <p:cNvPr id="196" name="Group 1"/>
          <p:cNvGrpSpPr/>
          <p:nvPr/>
        </p:nvGrpSpPr>
        <p:grpSpPr>
          <a:xfrm>
            <a:off x="-23760" y="5778360"/>
            <a:ext cx="9203040" cy="1097640"/>
            <a:chOff x="-23760" y="5778360"/>
            <a:chExt cx="9203040" cy="1097640"/>
          </a:xfrm>
        </p:grpSpPr>
        <p:pic>
          <p:nvPicPr>
            <p:cNvPr id="197" name="7 Forma libre" descr=""/>
            <p:cNvPicPr/>
            <p:nvPr/>
          </p:nvPicPr>
          <p:blipFill>
            <a:blip r:embed="rId4"/>
            <a:stretch/>
          </p:blipFill>
          <p:spPr>
            <a:xfrm>
              <a:off x="-23760" y="5778360"/>
              <a:ext cx="9203040" cy="1097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98" name="CustomShape 2"/>
            <p:cNvSpPr/>
            <p:nvPr/>
          </p:nvSpPr>
          <p:spPr>
            <a:xfrm rot="10800000">
              <a:off x="720" y="5803560"/>
              <a:ext cx="9162000" cy="10544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99" name="Picture 35" descr=""/>
          <p:cNvPicPr/>
          <p:nvPr/>
        </p:nvPicPr>
        <p:blipFill>
          <a:blip r:embed="rId5"/>
          <a:stretch/>
        </p:blipFill>
        <p:spPr>
          <a:xfrm>
            <a:off x="214200" y="5786280"/>
            <a:ext cx="927720" cy="851400"/>
          </a:xfrm>
          <a:prstGeom prst="rect">
            <a:avLst/>
          </a:prstGeom>
          <a:ln>
            <a:noFill/>
          </a:ln>
        </p:spPr>
      </p:pic>
      <p:pic>
        <p:nvPicPr>
          <p:cNvPr id="200" name="Picture 2" descr=""/>
          <p:cNvPicPr/>
          <p:nvPr/>
        </p:nvPicPr>
        <p:blipFill>
          <a:blip r:embed="rId6"/>
          <a:stretch/>
        </p:blipFill>
        <p:spPr>
          <a:xfrm>
            <a:off x="7305840" y="4786200"/>
            <a:ext cx="1837080" cy="2300760"/>
          </a:xfrm>
          <a:prstGeom prst="rect">
            <a:avLst/>
          </a:prstGeom>
          <a:ln>
            <a:noFill/>
          </a:ln>
        </p:spPr>
      </p:pic>
      <p:pic>
        <p:nvPicPr>
          <p:cNvPr id="201" name="Picture 3" descr=""/>
          <p:cNvPicPr/>
          <p:nvPr/>
        </p:nvPicPr>
        <p:blipFill>
          <a:blip r:embed="rId7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>
            <a:noFill/>
          </a:ln>
        </p:spPr>
      </p:pic>
      <p:grpSp>
        <p:nvGrpSpPr>
          <p:cNvPr id="202" name="Group 3"/>
          <p:cNvGrpSpPr/>
          <p:nvPr/>
        </p:nvGrpSpPr>
        <p:grpSpPr>
          <a:xfrm>
            <a:off x="-23760" y="5778360"/>
            <a:ext cx="9203040" cy="1097640"/>
            <a:chOff x="-23760" y="5778360"/>
            <a:chExt cx="9203040" cy="1097640"/>
          </a:xfrm>
        </p:grpSpPr>
        <p:pic>
          <p:nvPicPr>
            <p:cNvPr id="203" name="6 Forma libre" descr=""/>
            <p:cNvPicPr/>
            <p:nvPr/>
          </p:nvPicPr>
          <p:blipFill>
            <a:blip r:embed="rId8"/>
            <a:stretch/>
          </p:blipFill>
          <p:spPr>
            <a:xfrm>
              <a:off x="-23760" y="5778360"/>
              <a:ext cx="9203040" cy="1097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04" name="CustomShape 4"/>
            <p:cNvSpPr/>
            <p:nvPr/>
          </p:nvSpPr>
          <p:spPr>
            <a:xfrm rot="10800000">
              <a:off x="720" y="5803560"/>
              <a:ext cx="9162000" cy="10544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05" name="Picture 35" descr=""/>
          <p:cNvPicPr/>
          <p:nvPr/>
        </p:nvPicPr>
        <p:blipFill>
          <a:blip r:embed="rId9"/>
          <a:stretch/>
        </p:blipFill>
        <p:spPr>
          <a:xfrm>
            <a:off x="214200" y="5715000"/>
            <a:ext cx="927720" cy="851400"/>
          </a:xfrm>
          <a:prstGeom prst="rect">
            <a:avLst/>
          </a:prstGeom>
          <a:ln>
            <a:noFill/>
          </a:ln>
        </p:spPr>
      </p:pic>
      <p:pic>
        <p:nvPicPr>
          <p:cNvPr id="206" name="Picture 2" descr=""/>
          <p:cNvPicPr/>
          <p:nvPr/>
        </p:nvPicPr>
        <p:blipFill>
          <a:blip r:embed="rId10"/>
          <a:stretch/>
        </p:blipFill>
        <p:spPr>
          <a:xfrm>
            <a:off x="7305840" y="4786200"/>
            <a:ext cx="1837080" cy="2300760"/>
          </a:xfrm>
          <a:prstGeom prst="rect">
            <a:avLst/>
          </a:prstGeom>
          <a:ln>
            <a:noFill/>
          </a:ln>
        </p:spPr>
      </p:pic>
      <p:sp>
        <p:nvSpPr>
          <p:cNvPr id="207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8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image" Target="../media/image15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4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4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4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4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jpeg"/><Relationship Id="rId3" Type="http://schemas.openxmlformats.org/officeDocument/2006/relationships/image" Target="../media/image64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image" Target="../media/image85.png"/><Relationship Id="rId3" Type="http://schemas.openxmlformats.org/officeDocument/2006/relationships/slideLayout" Target="../slideLayouts/slideLayout4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image" Target="../media/image87.png"/><Relationship Id="rId3" Type="http://schemas.openxmlformats.org/officeDocument/2006/relationships/slideLayout" Target="../slideLayouts/slideLayout49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image" Target="../media/image89.png"/><Relationship Id="rId3" Type="http://schemas.openxmlformats.org/officeDocument/2006/relationships/slideLayout" Target="../slideLayouts/slideLayout49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image" Target="../media/image91.png"/><Relationship Id="rId3" Type="http://schemas.openxmlformats.org/officeDocument/2006/relationships/slideLayout" Target="../slideLayouts/slideLayout4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image" Target="../media/image93.png"/><Relationship Id="rId3" Type="http://schemas.openxmlformats.org/officeDocument/2006/relationships/slideLayout" Target="../slideLayouts/slideLayout49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97.jpeg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03.jpeg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06.jpeg"/><Relationship Id="rId2" Type="http://schemas.openxmlformats.org/officeDocument/2006/relationships/image" Target="../media/image107.png"/><Relationship Id="rId3" Type="http://schemas.openxmlformats.org/officeDocument/2006/relationships/image" Target="../media/image108.png"/><Relationship Id="rId4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09.jpeg"/><Relationship Id="rId2" Type="http://schemas.openxmlformats.org/officeDocument/2006/relationships/image" Target="../media/image110.png"/><Relationship Id="rId3" Type="http://schemas.openxmlformats.org/officeDocument/2006/relationships/image" Target="../media/image111.jpe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285840" y="428760"/>
            <a:ext cx="5642280" cy="30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en-US" sz="9600" spc="-1" strike="noStrike">
                <a:solidFill>
                  <a:srgbClr val="00337f"/>
                </a:solidFill>
                <a:latin typeface="Times New Roman"/>
                <a:ea typeface="Times New Roman"/>
              </a:rPr>
              <a:t>Grupos</a:t>
            </a:r>
            <a:endParaRPr b="0" lang="en-US" sz="9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en-US" sz="9600" spc="-1" strike="noStrike">
                <a:solidFill>
                  <a:srgbClr val="00337f"/>
                </a:solidFill>
                <a:latin typeface="Times New Roman"/>
                <a:ea typeface="Times New Roman"/>
              </a:rPr>
              <a:t>Pequeños</a:t>
            </a:r>
            <a:endParaRPr b="0" lang="en-US" sz="9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642960" y="5500800"/>
            <a:ext cx="7713720" cy="57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c00000"/>
                </a:solidFill>
                <a:latin typeface="Times New Roman"/>
                <a:ea typeface="Times New Roman"/>
              </a:rPr>
              <a:t>FUNDAMENTOS BÍBLICOS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3" name="Google Shape;302;p16" descr=""/>
          <p:cNvPicPr/>
          <p:nvPr/>
        </p:nvPicPr>
        <p:blipFill>
          <a:blip r:embed="rId2"/>
          <a:stretch/>
        </p:blipFill>
        <p:spPr>
          <a:xfrm>
            <a:off x="8286840" y="6143760"/>
            <a:ext cx="622440" cy="571680"/>
          </a:xfrm>
          <a:prstGeom prst="rect">
            <a:avLst/>
          </a:prstGeom>
          <a:ln>
            <a:noFill/>
          </a:ln>
        </p:spPr>
      </p:pic>
      <p:pic>
        <p:nvPicPr>
          <p:cNvPr id="254" name="Google Shape;303;p16" descr=""/>
          <p:cNvPicPr/>
          <p:nvPr/>
        </p:nvPicPr>
        <p:blipFill>
          <a:blip r:embed="rId3"/>
          <a:stretch/>
        </p:blipFill>
        <p:spPr>
          <a:xfrm>
            <a:off x="5776920" y="1371600"/>
            <a:ext cx="2908440" cy="2908440"/>
          </a:xfrm>
          <a:prstGeom prst="rect">
            <a:avLst/>
          </a:prstGeom>
          <a:ln>
            <a:noFill/>
          </a:ln>
          <a:effectLst>
            <a:outerShdw algn="bl" blurRad="57150" dir="5400000" dist="19050" rotWithShape="0">
              <a:srgbClr val="000000">
                <a:alpha val="50000"/>
              </a:srgbClr>
            </a:outerShdw>
          </a:effectLst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2071800" y="3857760"/>
            <a:ext cx="6213600" cy="235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640" algn="just">
              <a:lnSpc>
                <a:spcPct val="130000"/>
              </a:lnSpc>
              <a:buClr>
                <a:srgbClr val="27278b"/>
              </a:buClr>
              <a:buFont typeface="Noto Sans Symbols"/>
              <a:buChar char="▪"/>
            </a:pPr>
            <a:r>
              <a:rPr b="1" lang="en-US" sz="2400" spc="-1" strike="noStrike">
                <a:solidFill>
                  <a:srgbClr val="454f7b"/>
                </a:solidFill>
                <a:latin typeface="Arial"/>
                <a:ea typeface="Arial"/>
              </a:rPr>
              <a:t>Jesús formó un grupo pequeño.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533520" indent="-74880" algn="just">
              <a:lnSpc>
                <a:spcPct val="80000"/>
              </a:lnSpc>
              <a:spcBef>
                <a:spcPts val="400"/>
              </a:spcBef>
            </a:pPr>
            <a:r>
              <a:rPr b="1" lang="en-US" sz="2000" spc="-1" strike="noStrike">
                <a:solidFill>
                  <a:srgbClr val="454f7b"/>
                </a:solidFill>
                <a:latin typeface="Arial"/>
                <a:ea typeface="Arial"/>
              </a:rPr>
              <a:t>	</a:t>
            </a:r>
            <a:r>
              <a:rPr b="1" lang="en-US" sz="2000" spc="-1" strike="noStrike">
                <a:solidFill>
                  <a:srgbClr val="454f7b"/>
                </a:solidFill>
                <a:latin typeface="Arial"/>
                <a:ea typeface="Arial"/>
              </a:rPr>
              <a:t>	</a:t>
            </a:r>
            <a:r>
              <a:rPr b="1" lang="en-US" sz="2000" spc="-1" strike="noStrike">
                <a:solidFill>
                  <a:srgbClr val="454f7b"/>
                </a:solidFill>
                <a:latin typeface="Arial"/>
                <a:ea typeface="Arial"/>
              </a:rPr>
              <a:t>	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533520" indent="-74880" algn="just">
              <a:lnSpc>
                <a:spcPct val="130000"/>
              </a:lnSpc>
              <a:spcBef>
                <a:spcPts val="479"/>
              </a:spcBef>
            </a:pPr>
            <a:r>
              <a:rPr b="1" lang="en-US" sz="2400" spc="-1" strike="noStrike">
                <a:solidFill>
                  <a:srgbClr val="454f7b"/>
                </a:solidFill>
                <a:latin typeface="Arial"/>
                <a:ea typeface="Arial"/>
              </a:rPr>
              <a:t>“</a:t>
            </a:r>
            <a:r>
              <a:rPr b="1" lang="en-US" sz="2400" spc="-1" strike="noStrike">
                <a:solidFill>
                  <a:srgbClr val="454f7b"/>
                </a:solidFill>
                <a:latin typeface="Arial"/>
                <a:ea typeface="Arial"/>
              </a:rPr>
              <a:t>Entonces llamando a sus doce discípulos, les dió autoridad...”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533520" indent="-74880" algn="just">
              <a:lnSpc>
                <a:spcPct val="130000"/>
              </a:lnSpc>
              <a:spcBef>
                <a:spcPts val="479"/>
              </a:spcBef>
            </a:pPr>
            <a:r>
              <a:rPr b="1" lang="en-US" sz="2400" spc="-1" strike="noStrike">
                <a:solidFill>
                  <a:srgbClr val="454f7b"/>
                </a:solidFill>
                <a:latin typeface="Arial"/>
                <a:ea typeface="Arial"/>
              </a:rPr>
              <a:t>Mateo 10:1.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3" name="Google Shape;358;p24" descr=""/>
          <p:cNvPicPr/>
          <p:nvPr/>
        </p:nvPicPr>
        <p:blipFill>
          <a:blip r:embed="rId2"/>
          <a:stretch/>
        </p:blipFill>
        <p:spPr>
          <a:xfrm>
            <a:off x="2643120" y="428760"/>
            <a:ext cx="4588200" cy="3461040"/>
          </a:xfrm>
          <a:prstGeom prst="rect">
            <a:avLst/>
          </a:prstGeom>
          <a:ln>
            <a:noFill/>
          </a:ln>
        </p:spPr>
      </p:pic>
      <p:pic>
        <p:nvPicPr>
          <p:cNvPr id="284" name="Google Shape;302;p16" descr=""/>
          <p:cNvPicPr/>
          <p:nvPr/>
        </p:nvPicPr>
        <p:blipFill>
          <a:blip r:embed="rId3"/>
          <a:stretch/>
        </p:blipFill>
        <p:spPr>
          <a:xfrm>
            <a:off x="8287200" y="6143760"/>
            <a:ext cx="622440" cy="57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" descr=""/>
          <p:cNvPicPr/>
          <p:nvPr/>
        </p:nvPicPr>
        <p:blipFill>
          <a:blip r:embed="rId2"/>
          <a:stretch/>
        </p:blipFill>
        <p:spPr>
          <a:xfrm>
            <a:off x="1500120" y="642960"/>
            <a:ext cx="3285000" cy="641880"/>
          </a:xfrm>
          <a:prstGeom prst="rect">
            <a:avLst/>
          </a:prstGeom>
          <a:ln>
            <a:noFill/>
          </a:ln>
        </p:spPr>
      </p:pic>
      <p:sp>
        <p:nvSpPr>
          <p:cNvPr id="286" name="CustomShape 1"/>
          <p:cNvSpPr/>
          <p:nvPr/>
        </p:nvSpPr>
        <p:spPr>
          <a:xfrm>
            <a:off x="1571760" y="642960"/>
            <a:ext cx="3213360" cy="51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cc3300"/>
                </a:solidFill>
                <a:latin typeface="Times New Roman"/>
                <a:ea typeface="Times New Roman"/>
              </a:rPr>
              <a:t>El ejemplo de Jesús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548640" y="1989000"/>
            <a:ext cx="7497360" cy="411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rmAutofit/>
          </a:bodyPr>
          <a:p>
            <a:pPr marL="342720" indent="-341640" algn="just">
              <a:lnSpc>
                <a:spcPct val="100000"/>
              </a:lnSpc>
              <a:spcBef>
                <a:spcPts val="598"/>
              </a:spcBef>
            </a:pP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Times New Roman"/>
              </a:rPr>
              <a:t>   </a:t>
            </a: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Times New Roman"/>
              </a:rPr>
              <a:t>Según  S. Mateo 10:1-4, Jesús empezó el establecimiento de su Reino con un pequeño grupo de  12  Apóstoles.  Así comenzó la iglesia cristiana a expandir el mensaje de salvación.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1640" algn="just">
              <a:lnSpc>
                <a:spcPct val="100000"/>
              </a:lnSpc>
              <a:spcBef>
                <a:spcPts val="598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1640" algn="just">
              <a:lnSpc>
                <a:spcPct val="100000"/>
              </a:lnSpc>
              <a:spcBef>
                <a:spcPts val="598"/>
              </a:spcBef>
            </a:pP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Times New Roman"/>
              </a:rPr>
              <a:t>	</a:t>
            </a: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Times New Roman"/>
              </a:rPr>
              <a:t>Jesús escogió y llamó a sus discípulos, con excepción de Judas. Los capacitó en el verdadero liderazgo cristiano.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1640" algn="just">
              <a:lnSpc>
                <a:spcPct val="100000"/>
              </a:lnSpc>
              <a:spcBef>
                <a:spcPts val="598"/>
              </a:spcBef>
            </a:pP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Times New Roman"/>
              </a:rPr>
              <a:t>	</a:t>
            </a: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Times New Roman"/>
              </a:rPr>
              <a:t>Luego los envió a cumplir la Misión Evangelizadora.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3857760" y="1000080"/>
            <a:ext cx="4856400" cy="50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640" algn="just">
              <a:lnSpc>
                <a:spcPct val="130000"/>
              </a:lnSpc>
              <a:buClr>
                <a:srgbClr val="27278b"/>
              </a:buClr>
              <a:buFont typeface="Noto Sans Symbols"/>
              <a:buChar char="▪"/>
            </a:pPr>
            <a:r>
              <a:rPr b="0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La iglesia primitiva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1640" algn="just">
              <a:lnSpc>
                <a:spcPct val="130000"/>
              </a:lnSpc>
              <a:buClr>
                <a:srgbClr val="27278b"/>
              </a:buClr>
              <a:buFont typeface="Noto Sans Symbols"/>
              <a:buChar char="▪"/>
            </a:pPr>
            <a:r>
              <a:rPr b="0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experimentó el poder de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1640" algn="just">
              <a:lnSpc>
                <a:spcPct val="130000"/>
              </a:lnSpc>
              <a:buClr>
                <a:srgbClr val="27278b"/>
              </a:buClr>
              <a:buFont typeface="Noto Sans Symbols"/>
              <a:buChar char="▪"/>
            </a:pPr>
            <a:r>
              <a:rPr b="0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los grupos pequeños.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533520" indent="-74880" algn="just">
              <a:lnSpc>
                <a:spcPct val="80000"/>
              </a:lnSpc>
              <a:spcBef>
                <a:spcPts val="561"/>
              </a:spcBef>
            </a:pPr>
            <a:r>
              <a:rPr b="0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	</a:t>
            </a:r>
            <a:r>
              <a:rPr b="0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	</a:t>
            </a:r>
            <a:r>
              <a:rPr b="0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	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533520" indent="-74880" algn="just">
              <a:lnSpc>
                <a:spcPct val="110000"/>
              </a:lnSpc>
              <a:spcBef>
                <a:spcPts val="561"/>
              </a:spcBef>
            </a:pPr>
            <a:r>
              <a:rPr b="0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“</a:t>
            </a:r>
            <a:r>
              <a:rPr b="0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Y todos los días, en el templo y por las casas, no cesaban de enseñar y predicar a Jesucristo.”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533520" indent="-74880" algn="just">
              <a:lnSpc>
                <a:spcPct val="110000"/>
              </a:lnSpc>
              <a:spcBef>
                <a:spcPts val="561"/>
              </a:spcBef>
            </a:pPr>
            <a:r>
              <a:rPr b="0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Hechos 5:42.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9" name="Google Shape;365;p25" descr=""/>
          <p:cNvPicPr/>
          <p:nvPr/>
        </p:nvPicPr>
        <p:blipFill>
          <a:blip r:embed="rId2"/>
          <a:stretch/>
        </p:blipFill>
        <p:spPr>
          <a:xfrm>
            <a:off x="500040" y="642960"/>
            <a:ext cx="3143520" cy="3252960"/>
          </a:xfrm>
          <a:prstGeom prst="rect">
            <a:avLst/>
          </a:prstGeom>
          <a:ln>
            <a:noFill/>
          </a:ln>
        </p:spPr>
      </p:pic>
      <p:pic>
        <p:nvPicPr>
          <p:cNvPr id="290" name="Google Shape;302;p16" descr=""/>
          <p:cNvPicPr/>
          <p:nvPr/>
        </p:nvPicPr>
        <p:blipFill>
          <a:blip r:embed="rId3"/>
          <a:stretch/>
        </p:blipFill>
        <p:spPr>
          <a:xfrm>
            <a:off x="8287200" y="6143760"/>
            <a:ext cx="622440" cy="57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661680" y="1773000"/>
            <a:ext cx="7437960" cy="426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rmAutofit/>
          </a:bodyPr>
          <a:p>
            <a:pPr marL="342720" indent="-341640" algn="just">
              <a:lnSpc>
                <a:spcPct val="100000"/>
              </a:lnSpc>
              <a:spcBef>
                <a:spcPts val="598"/>
              </a:spcBef>
            </a:pP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Arial"/>
              </a:rPr>
              <a:t>	</a:t>
            </a: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Arial"/>
              </a:rPr>
              <a:t>“</a:t>
            </a: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Arial"/>
              </a:rPr>
              <a:t>Y habiendo considerado esto, llegó a casa de María la madre de Juan, el que tenía por sobrenombre Marcos donde muchos estaban.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1640" algn="just">
              <a:lnSpc>
                <a:spcPct val="100000"/>
              </a:lnSpc>
              <a:spcBef>
                <a:spcPts val="598"/>
              </a:spcBef>
              <a:buClr>
                <a:srgbClr val="001932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Arial"/>
              </a:rPr>
              <a:t>Reunidos orando”  Hechos 12:12.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1640" algn="just">
              <a:lnSpc>
                <a:spcPct val="100000"/>
              </a:lnSpc>
              <a:spcBef>
                <a:spcPts val="598"/>
              </a:spcBef>
              <a:buClr>
                <a:srgbClr val="001932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Arial"/>
              </a:rPr>
              <a:t>Aquí encontramos a los hermanos reunidos como una familia, orando por el apóstol Pedro.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1640" algn="just">
              <a:lnSpc>
                <a:spcPct val="100000"/>
              </a:lnSpc>
              <a:spcBef>
                <a:spcPts val="598"/>
              </a:spcBef>
              <a:buClr>
                <a:srgbClr val="001932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Arial"/>
              </a:rPr>
              <a:t>Las primeras congregaciones cristianas, se reunían en casas  particulares.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1640" algn="just">
              <a:lnSpc>
                <a:spcPct val="100000"/>
              </a:lnSpc>
              <a:spcBef>
                <a:spcPts val="598"/>
              </a:spcBef>
              <a:buClr>
                <a:srgbClr val="001932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Arial"/>
              </a:rPr>
              <a:t>La reunión en grupos pequeños, los unían más emocional, espiritual y fisicamente.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2" name="Picture 2" descr=""/>
          <p:cNvPicPr/>
          <p:nvPr/>
        </p:nvPicPr>
        <p:blipFill>
          <a:blip r:embed="rId2"/>
          <a:stretch/>
        </p:blipFill>
        <p:spPr>
          <a:xfrm>
            <a:off x="1500120" y="642960"/>
            <a:ext cx="5499720" cy="641880"/>
          </a:xfrm>
          <a:prstGeom prst="rect">
            <a:avLst/>
          </a:prstGeom>
          <a:ln>
            <a:noFill/>
          </a:ln>
        </p:spPr>
      </p:pic>
      <p:sp>
        <p:nvSpPr>
          <p:cNvPr id="293" name="CustomShape 2"/>
          <p:cNvSpPr/>
          <p:nvPr/>
        </p:nvSpPr>
        <p:spPr>
          <a:xfrm>
            <a:off x="1571760" y="642960"/>
            <a:ext cx="5428080" cy="51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cc3300"/>
                </a:solidFill>
                <a:latin typeface="Times New Roman"/>
                <a:ea typeface="Times New Roman"/>
              </a:rPr>
              <a:t>La iglesia oró por el apóstol Pedro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1619280" y="1916280"/>
            <a:ext cx="7009200" cy="3567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just">
              <a:lnSpc>
                <a:spcPct val="100000"/>
              </a:lnSpc>
            </a:pP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Arial"/>
              </a:rPr>
              <a:t>“</a:t>
            </a: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Arial"/>
              </a:rPr>
              <a:t>Saludad también a la iglesia de su casa”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1800" spc="-1" strike="noStrike">
                <a:solidFill>
                  <a:srgbClr val="001932"/>
                </a:solidFill>
                <a:latin typeface="Arial"/>
                <a:ea typeface="Arial"/>
              </a:rPr>
              <a:t>Rom. 16:5</a:t>
            </a: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Arial"/>
              </a:rPr>
              <a:t>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Arial"/>
              </a:rPr>
              <a:t> 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Arial"/>
              </a:rPr>
              <a:t>“</a:t>
            </a: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Arial"/>
              </a:rPr>
              <a:t>A la amada hermana Apia, y a Arquipo nuestro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Arial"/>
              </a:rPr>
              <a:t> </a:t>
            </a: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Arial"/>
              </a:rPr>
              <a:t>compañero  de  militancia,  y  a  la  iglesia  que            esta  en su casa;”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1800" spc="-1" strike="noStrike">
                <a:solidFill>
                  <a:srgbClr val="001932"/>
                </a:solidFill>
                <a:latin typeface="Arial"/>
                <a:ea typeface="Arial"/>
              </a:rPr>
              <a:t>Filemón 3.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Arial"/>
              </a:rPr>
              <a:t> 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Arial"/>
              </a:rPr>
              <a:t>“</a:t>
            </a: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Arial"/>
              </a:rPr>
              <a:t>Saludad a los hermanos que están en Laodicea,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Arial"/>
              </a:rPr>
              <a:t>y a Ninfas y  a  la  iglesia  que  está  en  su casa”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1800" spc="-1" strike="noStrike">
                <a:solidFill>
                  <a:srgbClr val="001932"/>
                </a:solidFill>
                <a:latin typeface="Arial"/>
                <a:ea typeface="Arial"/>
              </a:rPr>
              <a:t>Colosenses 4:15.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5" name="Picture 2" descr=""/>
          <p:cNvPicPr/>
          <p:nvPr/>
        </p:nvPicPr>
        <p:blipFill>
          <a:blip r:embed="rId2"/>
          <a:stretch/>
        </p:blipFill>
        <p:spPr>
          <a:xfrm>
            <a:off x="1500120" y="642960"/>
            <a:ext cx="4570920" cy="641880"/>
          </a:xfrm>
          <a:prstGeom prst="rect">
            <a:avLst/>
          </a:prstGeom>
          <a:ln>
            <a:noFill/>
          </a:ln>
        </p:spPr>
      </p:pic>
      <p:sp>
        <p:nvSpPr>
          <p:cNvPr id="296" name="CustomShape 2"/>
          <p:cNvSpPr/>
          <p:nvPr/>
        </p:nvSpPr>
        <p:spPr>
          <a:xfrm>
            <a:off x="1571760" y="642960"/>
            <a:ext cx="4499280" cy="51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cc3300"/>
                </a:solidFill>
                <a:latin typeface="Times New Roman"/>
                <a:ea typeface="Times New Roman"/>
              </a:rPr>
              <a:t>Se organizaban en las casas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697680" y="1773000"/>
            <a:ext cx="7437960" cy="3732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rmAutofit/>
          </a:bodyPr>
          <a:p>
            <a:pPr marL="609480" indent="-608400" algn="just">
              <a:lnSpc>
                <a:spcPct val="100000"/>
              </a:lnSpc>
              <a:spcBef>
                <a:spcPts val="499"/>
              </a:spcBef>
              <a:buClr>
                <a:srgbClr val="001932"/>
              </a:buClr>
              <a:buFont typeface="Arial"/>
              <a:buAutoNum type="alphaUcPeriod" startAt="3"/>
            </a:pP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Times New Roman"/>
              </a:rPr>
              <a:t>“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Times New Roman"/>
              </a:rPr>
              <a:t>Y perseverando  unánimes  cada día en el templo,  y partiendo el pan en las casas, comían  juntos con alegría  y  sencillez de corazón, alabando a Dios, y teniendo favor con todo el pueblo. Y el Señor añadía  a la iglesia  los que habían de ser salvos”  Hechos 2:46, 47. 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609480" indent="-608400" algn="just">
              <a:lnSpc>
                <a:spcPct val="100000"/>
              </a:lnSpc>
              <a:spcBef>
                <a:spcPts val="499"/>
              </a:spcBef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609480" indent="-608400" algn="just">
              <a:lnSpc>
                <a:spcPct val="100000"/>
              </a:lnSpc>
              <a:spcBef>
                <a:spcPts val="499"/>
              </a:spcBef>
            </a:pP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Times New Roman"/>
              </a:rPr>
              <a:t>	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Times New Roman"/>
              </a:rPr>
              <a:t>1. Perseveraban unánimes  en el templo  y en las casas.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609480" indent="-608400" algn="just">
              <a:lnSpc>
                <a:spcPct val="100000"/>
              </a:lnSpc>
              <a:spcBef>
                <a:spcPts val="499"/>
              </a:spcBef>
            </a:pP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Times New Roman"/>
              </a:rPr>
              <a:t>	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Times New Roman"/>
              </a:rPr>
              <a:t>2.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Times New Roman"/>
              </a:rPr>
              <a:t>	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Times New Roman"/>
              </a:rPr>
              <a:t>Sus reuniones de culto se caracterizaban por  ser de 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Times New Roman"/>
              </a:rPr>
              <a:t>	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Times New Roman"/>
              </a:rPr>
              <a:t>alabanza a Dios y con mucha alegría, pero con 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Times New Roman"/>
              </a:rPr>
              <a:t>	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Times New Roman"/>
              </a:rPr>
              <a:t>sencillez de corazón.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609480" indent="-608400" algn="just">
              <a:lnSpc>
                <a:spcPct val="100000"/>
              </a:lnSpc>
              <a:spcBef>
                <a:spcPts val="499"/>
              </a:spcBef>
            </a:pP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Times New Roman"/>
              </a:rPr>
              <a:t>	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Times New Roman"/>
              </a:rPr>
              <a:t>3.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Times New Roman"/>
              </a:rPr>
              <a:t>	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Times New Roman"/>
              </a:rPr>
              <a:t>Y crecían en cantidad y en  calidad.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8" name="Picture 2" descr=""/>
          <p:cNvPicPr/>
          <p:nvPr/>
        </p:nvPicPr>
        <p:blipFill>
          <a:blip r:embed="rId2"/>
          <a:stretch/>
        </p:blipFill>
        <p:spPr>
          <a:xfrm>
            <a:off x="1500120" y="642960"/>
            <a:ext cx="4499640" cy="641880"/>
          </a:xfrm>
          <a:prstGeom prst="rect">
            <a:avLst/>
          </a:prstGeom>
          <a:ln>
            <a:noFill/>
          </a:ln>
        </p:spPr>
      </p:pic>
      <p:sp>
        <p:nvSpPr>
          <p:cNvPr id="299" name="CustomShape 2"/>
          <p:cNvSpPr/>
          <p:nvPr/>
        </p:nvSpPr>
        <p:spPr>
          <a:xfrm>
            <a:off x="1571760" y="642960"/>
            <a:ext cx="4428000" cy="51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cc3300"/>
                </a:solidFill>
                <a:latin typeface="Times New Roman"/>
                <a:ea typeface="Times New Roman"/>
              </a:rPr>
              <a:t>El ejemplo de los Apóstoles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3143160" y="571680"/>
            <a:ext cx="5561280" cy="98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640">
              <a:lnSpc>
                <a:spcPct val="130000"/>
              </a:lnSpc>
              <a:buClr>
                <a:srgbClr val="27278b"/>
              </a:buClr>
              <a:buFont typeface="Noto Sans Symbols"/>
              <a:buChar char="▪"/>
            </a:pPr>
            <a:r>
              <a:rPr b="0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3. La Iglesia Remanente.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4400">
              <a:lnSpc>
                <a:spcPct val="130000"/>
              </a:lnSpc>
              <a:spcBef>
                <a:spcPts val="561"/>
              </a:spcBef>
              <a:buClr>
                <a:srgbClr val="c0791b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El segundo advenimiento de Cristo.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CustomShape 2"/>
          <p:cNvSpPr/>
          <p:nvPr/>
        </p:nvSpPr>
        <p:spPr>
          <a:xfrm>
            <a:off x="857160" y="1357200"/>
            <a:ext cx="1065240" cy="226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e701"/>
                </a:solidFill>
                <a:latin typeface="Impact"/>
                <a:ea typeface="Arial"/>
              </a:rPr>
              <a:t>3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2" name="Google Shape;373;p26" descr=""/>
          <p:cNvPicPr/>
          <p:nvPr/>
        </p:nvPicPr>
        <p:blipFill>
          <a:blip r:embed="rId2"/>
          <a:stretch/>
        </p:blipFill>
        <p:spPr>
          <a:xfrm>
            <a:off x="2786040" y="2428920"/>
            <a:ext cx="5424480" cy="4083120"/>
          </a:xfrm>
          <a:prstGeom prst="rect">
            <a:avLst/>
          </a:prstGeom>
          <a:ln>
            <a:noFill/>
          </a:ln>
        </p:spPr>
      </p:pic>
      <p:pic>
        <p:nvPicPr>
          <p:cNvPr id="303" name="Google Shape;302;p16" descr=""/>
          <p:cNvPicPr/>
          <p:nvPr/>
        </p:nvPicPr>
        <p:blipFill>
          <a:blip r:embed="rId3"/>
          <a:stretch/>
        </p:blipFill>
        <p:spPr>
          <a:xfrm>
            <a:off x="8287200" y="6143760"/>
            <a:ext cx="622440" cy="57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4143240" y="571680"/>
            <a:ext cx="4427640" cy="556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79440" indent="-378000" algn="just">
              <a:lnSpc>
                <a:spcPct val="90000"/>
              </a:lnSpc>
              <a:buClr>
                <a:srgbClr val="27278b"/>
              </a:buClr>
              <a:buFont typeface="Noto Sans Symbols"/>
              <a:buChar char="▪"/>
            </a:pPr>
            <a:r>
              <a:rPr b="0" lang="en-US" sz="2600" spc="-1" strike="noStrike">
                <a:solidFill>
                  <a:srgbClr val="00337f"/>
                </a:solidFill>
                <a:latin typeface="Arial"/>
                <a:ea typeface="Arial"/>
              </a:rPr>
              <a:t>Los grupos pequeños fueron ordenados por Dios para desempeñar un papel importante en la vida de su pueblo en todas las épocas.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1693800" indent="-61920" algn="just">
              <a:lnSpc>
                <a:spcPct val="50000"/>
              </a:lnSpc>
              <a:spcBef>
                <a:spcPts val="519"/>
              </a:spcBef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379440" indent="-378000" algn="just">
              <a:lnSpc>
                <a:spcPct val="90000"/>
              </a:lnSpc>
              <a:spcBef>
                <a:spcPts val="519"/>
              </a:spcBef>
              <a:buClr>
                <a:srgbClr val="27278b"/>
              </a:buClr>
              <a:buFont typeface="Noto Sans Symbols"/>
              <a:buChar char="▪"/>
            </a:pPr>
            <a:r>
              <a:rPr b="0" lang="en-US" sz="2600" spc="-1" strike="noStrike">
                <a:solidFill>
                  <a:srgbClr val="00337f"/>
                </a:solidFill>
                <a:latin typeface="Arial"/>
                <a:ea typeface="Arial"/>
              </a:rPr>
              <a:t>La iglesia remanente comenzó con grupos pequeños y va a concluir su misión así como comenzó: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855720" indent="-284400" algn="just">
              <a:lnSpc>
                <a:spcPct val="90000"/>
              </a:lnSpc>
              <a:spcBef>
                <a:spcPts val="519"/>
              </a:spcBef>
              <a:buClr>
                <a:srgbClr val="c0791b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337f"/>
                </a:solidFill>
                <a:latin typeface="Arial"/>
                <a:ea typeface="Arial"/>
              </a:rPr>
              <a:t>En grupos pequeños.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5" name="Google Shape;379;p27" descr=""/>
          <p:cNvPicPr/>
          <p:nvPr/>
        </p:nvPicPr>
        <p:blipFill>
          <a:blip r:embed="rId2"/>
          <a:stretch/>
        </p:blipFill>
        <p:spPr>
          <a:xfrm>
            <a:off x="785880" y="214200"/>
            <a:ext cx="3009960" cy="4313520"/>
          </a:xfrm>
          <a:prstGeom prst="rect">
            <a:avLst/>
          </a:prstGeom>
          <a:ln>
            <a:noFill/>
          </a:ln>
        </p:spPr>
      </p:pic>
      <p:pic>
        <p:nvPicPr>
          <p:cNvPr id="306" name="Google Shape;302;p16" descr=""/>
          <p:cNvPicPr/>
          <p:nvPr/>
        </p:nvPicPr>
        <p:blipFill>
          <a:blip r:embed="rId3"/>
          <a:stretch/>
        </p:blipFill>
        <p:spPr>
          <a:xfrm>
            <a:off x="8287200" y="6143760"/>
            <a:ext cx="622440" cy="57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428760" y="856800"/>
            <a:ext cx="7214040" cy="371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72880" indent="-271800" algn="just">
              <a:lnSpc>
                <a:spcPct val="90000"/>
              </a:lnSpc>
              <a:spcBef>
                <a:spcPts val="899"/>
              </a:spcBef>
              <a:buClr>
                <a:srgbClr val="800000"/>
              </a:buClr>
              <a:buSzPct val="95000"/>
              <a:buFont typeface="Wingdings 2" charset="2"/>
              <a:buChar char=""/>
            </a:pPr>
            <a:r>
              <a:rPr b="1" lang="en-US" sz="3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Elena G. White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899"/>
              </a:spcBef>
            </a:pP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lvl="3" marL="545760" indent="-208440" algn="just">
              <a:lnSpc>
                <a:spcPct val="90000"/>
              </a:lnSpc>
              <a:spcBef>
                <a:spcPts val="799"/>
              </a:spcBef>
              <a:buClr>
                <a:srgbClr val="800000"/>
              </a:buClr>
              <a:buSzPct val="95000"/>
              <a:buFont typeface="Wingdings" charset="2"/>
              <a:buChar char=""/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“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Vi que los santos dejaron las 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ciudades, y villas, se reunieron en 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grupos y vivieron en los lugares más 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solitarios de la tierra”. (PE, 282 )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2071800" y="3571920"/>
            <a:ext cx="6647040" cy="260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20000"/>
              </a:lnSpc>
            </a:pPr>
            <a:r>
              <a:rPr b="1" lang="en-US" sz="3200" spc="-1" strike="noStrike">
                <a:solidFill>
                  <a:srgbClr val="00337f"/>
                </a:solidFill>
                <a:latin typeface="Arial"/>
                <a:ea typeface="Arial"/>
              </a:rPr>
              <a:t>“</a:t>
            </a:r>
            <a:r>
              <a:rPr b="1" lang="en-US" sz="3200" spc="-1" strike="noStrike">
                <a:solidFill>
                  <a:srgbClr val="00337f"/>
                </a:solidFill>
                <a:latin typeface="Arial"/>
                <a:ea typeface="Arial"/>
              </a:rPr>
              <a:t>El tiempo es corto y nuestras fuerzas deben organizarse para hacer una obra más amplia”         Servicio Cristiano, 92.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9" name="Google Shape;386;p28" descr=""/>
          <p:cNvPicPr/>
          <p:nvPr/>
        </p:nvPicPr>
        <p:blipFill>
          <a:blip r:embed="rId2"/>
          <a:stretch/>
        </p:blipFill>
        <p:spPr>
          <a:xfrm>
            <a:off x="1928880" y="214200"/>
            <a:ext cx="5407200" cy="3643560"/>
          </a:xfrm>
          <a:prstGeom prst="rect">
            <a:avLst/>
          </a:prstGeom>
          <a:ln>
            <a:noFill/>
          </a:ln>
        </p:spPr>
      </p:pic>
      <p:pic>
        <p:nvPicPr>
          <p:cNvPr id="310" name="Google Shape;302;p16" descr=""/>
          <p:cNvPicPr/>
          <p:nvPr/>
        </p:nvPicPr>
        <p:blipFill>
          <a:blip r:embed="rId3"/>
          <a:stretch/>
        </p:blipFill>
        <p:spPr>
          <a:xfrm>
            <a:off x="8287200" y="6143760"/>
            <a:ext cx="622440" cy="57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4572000" y="785880"/>
            <a:ext cx="4341960" cy="556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40000"/>
              </a:lnSpc>
            </a:pPr>
            <a:r>
              <a:rPr b="1" lang="en-US" sz="3600" spc="-1" strike="noStrike">
                <a:solidFill>
                  <a:srgbClr val="c0791b"/>
                </a:solidFill>
                <a:latin typeface="Arial"/>
                <a:ea typeface="Arial"/>
              </a:rPr>
              <a:t>Los  grupos pequeños siempre han sido parte del plan de Dios para su pueblo en todas las épocas.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" name="Google Shape;309;p17" descr=""/>
          <p:cNvPicPr/>
          <p:nvPr/>
        </p:nvPicPr>
        <p:blipFill>
          <a:blip r:embed="rId2"/>
          <a:stretch/>
        </p:blipFill>
        <p:spPr>
          <a:xfrm>
            <a:off x="214200" y="428760"/>
            <a:ext cx="4545000" cy="3802320"/>
          </a:xfrm>
          <a:prstGeom prst="rect">
            <a:avLst/>
          </a:prstGeom>
          <a:ln>
            <a:noFill/>
          </a:ln>
        </p:spPr>
      </p:pic>
      <p:pic>
        <p:nvPicPr>
          <p:cNvPr id="257" name="Google Shape;302;p16" descr=""/>
          <p:cNvPicPr/>
          <p:nvPr/>
        </p:nvPicPr>
        <p:blipFill>
          <a:blip r:embed="rId3"/>
          <a:stretch/>
        </p:blipFill>
        <p:spPr>
          <a:xfrm>
            <a:off x="8287200" y="6143760"/>
            <a:ext cx="622440" cy="57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2214720" y="3357720"/>
            <a:ext cx="6618600" cy="241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30000"/>
              </a:lnSpc>
            </a:pPr>
            <a:r>
              <a:rPr b="1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“</a:t>
            </a:r>
            <a:r>
              <a:rPr b="1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La formación de pequeños grupos como base del esfuerzo cristiano me ha sido presentada por Uno que no puede errar.”   Servicio cristiano, 92.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2" name="Google Shape;393;p29" descr=""/>
          <p:cNvPicPr/>
          <p:nvPr/>
        </p:nvPicPr>
        <p:blipFill>
          <a:blip r:embed="rId2"/>
          <a:stretch/>
        </p:blipFill>
        <p:spPr>
          <a:xfrm>
            <a:off x="1500120" y="500040"/>
            <a:ext cx="4599000" cy="2495520"/>
          </a:xfrm>
          <a:prstGeom prst="rect">
            <a:avLst/>
          </a:prstGeom>
          <a:ln w="19080">
            <a:solidFill>
              <a:srgbClr val="000000"/>
            </a:solidFill>
            <a:miter/>
          </a:ln>
          <a:effectLst>
            <a:outerShdw blurRad="63500" dir="2700000" dist="71842">
              <a:srgbClr val="000000"/>
            </a:outerShdw>
          </a:effectLst>
        </p:spPr>
      </p:pic>
      <p:pic>
        <p:nvPicPr>
          <p:cNvPr id="313" name="Google Shape;302;p16" descr=""/>
          <p:cNvPicPr/>
          <p:nvPr/>
        </p:nvPicPr>
        <p:blipFill>
          <a:blip r:embed="rId3"/>
          <a:stretch/>
        </p:blipFill>
        <p:spPr>
          <a:xfrm>
            <a:off x="8287200" y="6143760"/>
            <a:ext cx="622440" cy="57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357120" y="499680"/>
            <a:ext cx="7214040" cy="49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72880" indent="-271800" algn="just">
              <a:lnSpc>
                <a:spcPct val="90000"/>
              </a:lnSpc>
              <a:spcBef>
                <a:spcPts val="723"/>
              </a:spcBef>
              <a:buClr>
                <a:srgbClr val="800000"/>
              </a:buClr>
              <a:buSzPct val="95000"/>
              <a:buFont typeface="Wingdings" charset="2"/>
              <a:buChar char=""/>
            </a:pPr>
            <a:r>
              <a:rPr b="1" lang="en-US" sz="29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 </a:t>
            </a:r>
            <a:r>
              <a:rPr b="1" lang="en-US" sz="29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Formación.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723"/>
              </a:spcBef>
            </a:pP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  <a:p>
            <a:pPr marL="272880" indent="-271800" algn="just">
              <a:lnSpc>
                <a:spcPct val="90000"/>
              </a:lnSpc>
              <a:spcBef>
                <a:spcPts val="723"/>
              </a:spcBef>
              <a:buClr>
                <a:srgbClr val="800000"/>
              </a:buClr>
              <a:buSzPct val="95000"/>
              <a:buFont typeface="Wingdings" charset="2"/>
              <a:buChar char=""/>
            </a:pPr>
            <a:r>
              <a:rPr b="1" lang="en-US" sz="29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“</a:t>
            </a:r>
            <a:r>
              <a:rPr b="1" lang="en-US" sz="29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La formación” debe ser entendida en el sentido que el GP, es la base sobre cual se construye el esfuerzo de la iglesia.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723"/>
              </a:spcBef>
            </a:pP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  <a:p>
            <a:pPr marL="272880" indent="-271800" algn="just">
              <a:lnSpc>
                <a:spcPct val="90000"/>
              </a:lnSpc>
              <a:spcBef>
                <a:spcPts val="723"/>
              </a:spcBef>
              <a:buClr>
                <a:srgbClr val="800000"/>
              </a:buClr>
              <a:buSzPct val="95000"/>
              <a:buFont typeface="Wingdings" charset="2"/>
              <a:buChar char=""/>
            </a:pPr>
            <a:r>
              <a:rPr b="1" lang="en-US" sz="29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1" lang="en-US" sz="29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El Grupo Pequeño en el orden de ubicación, debe ser el número uno. 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  <a:p>
            <a:pPr marL="272880" indent="-271800" algn="just">
              <a:lnSpc>
                <a:spcPct val="90000"/>
              </a:lnSpc>
              <a:spcBef>
                <a:spcPts val="723"/>
              </a:spcBef>
              <a:buClr>
                <a:srgbClr val="800000"/>
              </a:buClr>
              <a:buSzPct val="95000"/>
              <a:buFont typeface="Wingdings" charset="2"/>
              <a:buChar char=""/>
            </a:pPr>
            <a:r>
              <a:rPr b="1" lang="en-US" sz="29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Es decir, no puede existir el número dos, si primero no contamos el número uno.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723"/>
              </a:spcBef>
            </a:pP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571320" y="642600"/>
            <a:ext cx="6785280" cy="49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72880" indent="-271800" algn="just">
              <a:lnSpc>
                <a:spcPct val="90000"/>
              </a:lnSpc>
              <a:spcBef>
                <a:spcPts val="723"/>
              </a:spcBef>
              <a:buClr>
                <a:srgbClr val="800000"/>
              </a:buClr>
              <a:buSzPct val="95000"/>
              <a:buFont typeface="Wingdings 2" charset="2"/>
              <a:buChar char=""/>
            </a:pPr>
            <a:r>
              <a:rPr b="1" lang="en-US" sz="29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  <a:p>
            <a:pPr marL="272880" indent="-271800" algn="just">
              <a:lnSpc>
                <a:spcPct val="90000"/>
              </a:lnSpc>
              <a:spcBef>
                <a:spcPts val="723"/>
              </a:spcBef>
              <a:buClr>
                <a:srgbClr val="800000"/>
              </a:buClr>
              <a:buSzPct val="95000"/>
              <a:buFont typeface="Wingdings" charset="2"/>
              <a:buChar char=""/>
            </a:pPr>
            <a:r>
              <a:rPr b="1" lang="en-US" sz="29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1" lang="en-US" sz="29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En la organización de la iglesia los GP, son la base, porque el conjunto de GP, forman la iglesia.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  <a:p>
            <a:pPr marL="272880" indent="-271800" algn="just">
              <a:lnSpc>
                <a:spcPct val="90000"/>
              </a:lnSpc>
              <a:spcBef>
                <a:spcPts val="723"/>
              </a:spcBef>
            </a:pP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  <a:p>
            <a:pPr marL="272880" indent="-271800" algn="just">
              <a:lnSpc>
                <a:spcPct val="90000"/>
              </a:lnSpc>
              <a:spcBef>
                <a:spcPts val="723"/>
              </a:spcBef>
              <a:buClr>
                <a:srgbClr val="800000"/>
              </a:buClr>
              <a:buSzPct val="95000"/>
              <a:buFont typeface="Wingdings" charset="2"/>
              <a:buChar char=""/>
            </a:pPr>
            <a:r>
              <a:rPr b="1" lang="en-US" sz="29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1" lang="en-US" sz="29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El GP, es la base de la estructura de la misión de la iglesia. 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723"/>
              </a:spcBef>
            </a:pP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  <a:p>
            <a:pPr marL="272880" indent="-271800" algn="just">
              <a:lnSpc>
                <a:spcPct val="90000"/>
              </a:lnSpc>
              <a:spcBef>
                <a:spcPts val="723"/>
              </a:spcBef>
              <a:buClr>
                <a:srgbClr val="800000"/>
              </a:buClr>
              <a:buSzPct val="95000"/>
              <a:buFont typeface="Wingdings" charset="2"/>
              <a:buChar char=""/>
            </a:pPr>
            <a:r>
              <a:rPr b="1" lang="en-US" sz="29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1" lang="en-US" sz="29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Como la base de una casa. </a:t>
            </a:r>
            <a:endParaRPr b="0" lang="en-US" sz="2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356760" y="357120"/>
            <a:ext cx="7853760" cy="64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just">
              <a:lnSpc>
                <a:spcPct val="90000"/>
              </a:lnSpc>
              <a:spcBef>
                <a:spcPts val="799"/>
              </a:spcBef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72880" indent="-271800" algn="just">
              <a:lnSpc>
                <a:spcPct val="90000"/>
              </a:lnSpc>
              <a:spcBef>
                <a:spcPts val="799"/>
              </a:spcBef>
              <a:buClr>
                <a:srgbClr val="800000"/>
              </a:buClr>
              <a:buSzPct val="95000"/>
              <a:buFont typeface="Wingdings 2" charset="2"/>
              <a:buChar char=""/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El GP es  comparado a la raíz de un árbol.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CustomShape 2"/>
          <p:cNvSpPr/>
          <p:nvPr/>
        </p:nvSpPr>
        <p:spPr>
          <a:xfrm>
            <a:off x="465840" y="1935000"/>
            <a:ext cx="7214040" cy="4285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72880" indent="-271800" algn="just">
              <a:lnSpc>
                <a:spcPct val="90000"/>
              </a:lnSpc>
              <a:spcBef>
                <a:spcPts val="697"/>
              </a:spcBef>
            </a:pPr>
            <a:r>
              <a:rPr b="1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	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"Por sus frutos los conoceréis. ¿Se cosechan uvas de los espinos, o higos de los abrojos?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72880" indent="-271800" algn="just">
              <a:lnSpc>
                <a:spcPct val="90000"/>
              </a:lnSpc>
              <a:spcBef>
                <a:spcPts val="697"/>
              </a:spcBef>
            </a:pPr>
            <a:r>
              <a:rPr b="1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	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Así, todo buen árbol da buen fruto; pero el árbol maleado da malos frutos.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72880" indent="-271800" algn="just">
              <a:lnSpc>
                <a:spcPct val="90000"/>
              </a:lnSpc>
              <a:spcBef>
                <a:spcPts val="697"/>
              </a:spcBef>
            </a:pPr>
            <a:r>
              <a:rPr b="1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	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El buen árbol no puede dar malos frutos, ni el árbol maleado dar buenos frutos.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72880" indent="-271800" algn="just">
              <a:lnSpc>
                <a:spcPct val="90000"/>
              </a:lnSpc>
              <a:spcBef>
                <a:spcPts val="697"/>
              </a:spcBef>
            </a:pPr>
            <a:r>
              <a:rPr b="1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	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Todo árbol que no lleva buen fruto, se corta, y se echa en el fuego” (Mt. 7:16-19)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72880" indent="-271800" algn="just">
              <a:lnSpc>
                <a:spcPct val="90000"/>
              </a:lnSpc>
              <a:spcBef>
                <a:spcPts val="697"/>
              </a:spcBef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3" descr=""/>
          <p:cNvPicPr/>
          <p:nvPr/>
        </p:nvPicPr>
        <p:blipFill>
          <a:blip r:embed="rId2"/>
          <a:stretch/>
        </p:blipFill>
        <p:spPr>
          <a:xfrm>
            <a:off x="566640" y="353880"/>
            <a:ext cx="7631640" cy="5721840"/>
          </a:xfrm>
          <a:prstGeom prst="rect">
            <a:avLst/>
          </a:prstGeom>
          <a:ln>
            <a:noFill/>
          </a:ln>
        </p:spPr>
      </p:pic>
      <p:pic>
        <p:nvPicPr>
          <p:cNvPr id="319" name="Picture 2" descr=""/>
          <p:cNvPicPr/>
          <p:nvPr/>
        </p:nvPicPr>
        <p:blipFill>
          <a:blip r:embed="rId3"/>
          <a:stretch/>
        </p:blipFill>
        <p:spPr>
          <a:xfrm>
            <a:off x="0" y="928800"/>
            <a:ext cx="3126240" cy="105300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684000" y="1285920"/>
            <a:ext cx="1283040" cy="36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Deserción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1" name="Picture 2" descr=""/>
          <p:cNvPicPr/>
          <p:nvPr/>
        </p:nvPicPr>
        <p:blipFill>
          <a:blip r:embed="rId4"/>
          <a:stretch/>
        </p:blipFill>
        <p:spPr>
          <a:xfrm>
            <a:off x="15840" y="2089080"/>
            <a:ext cx="3126240" cy="1053000"/>
          </a:xfrm>
          <a:prstGeom prst="rect">
            <a:avLst/>
          </a:prstGeom>
          <a:ln>
            <a:noFill/>
          </a:ln>
        </p:spPr>
      </p:pic>
      <p:pic>
        <p:nvPicPr>
          <p:cNvPr id="322" name="Picture 2" descr=""/>
          <p:cNvPicPr/>
          <p:nvPr/>
        </p:nvPicPr>
        <p:blipFill>
          <a:blip r:embed="rId5"/>
          <a:stretch/>
        </p:blipFill>
        <p:spPr>
          <a:xfrm>
            <a:off x="15840" y="3303720"/>
            <a:ext cx="3126240" cy="1053000"/>
          </a:xfrm>
          <a:prstGeom prst="rect">
            <a:avLst/>
          </a:prstGeom>
          <a:ln>
            <a:noFill/>
          </a:ln>
        </p:spPr>
      </p:pic>
      <p:sp>
        <p:nvSpPr>
          <p:cNvPr id="323" name="CustomShape 2"/>
          <p:cNvSpPr/>
          <p:nvPr/>
        </p:nvSpPr>
        <p:spPr>
          <a:xfrm>
            <a:off x="365760" y="2428920"/>
            <a:ext cx="1461240" cy="36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Actividades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CustomShape 3"/>
          <p:cNvSpPr/>
          <p:nvPr/>
        </p:nvSpPr>
        <p:spPr>
          <a:xfrm>
            <a:off x="365760" y="3643200"/>
            <a:ext cx="1731240" cy="36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Poca fidelidad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5" name="Picture 3" descr=""/>
          <p:cNvPicPr/>
          <p:nvPr/>
        </p:nvPicPr>
        <p:blipFill>
          <a:blip r:embed="rId6"/>
          <a:stretch/>
        </p:blipFill>
        <p:spPr>
          <a:xfrm>
            <a:off x="5621400" y="928800"/>
            <a:ext cx="3521520" cy="1053000"/>
          </a:xfrm>
          <a:prstGeom prst="rect">
            <a:avLst/>
          </a:prstGeom>
          <a:ln>
            <a:noFill/>
          </a:ln>
        </p:spPr>
      </p:pic>
      <p:sp>
        <p:nvSpPr>
          <p:cNvPr id="326" name="CustomShape 4"/>
          <p:cNvSpPr/>
          <p:nvPr/>
        </p:nvSpPr>
        <p:spPr>
          <a:xfrm>
            <a:off x="6585120" y="1285920"/>
            <a:ext cx="2363400" cy="36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Bautismos forzados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7" name="Picture 3" descr=""/>
          <p:cNvPicPr/>
          <p:nvPr/>
        </p:nvPicPr>
        <p:blipFill>
          <a:blip r:embed="rId7"/>
          <a:stretch/>
        </p:blipFill>
        <p:spPr>
          <a:xfrm>
            <a:off x="5621400" y="2143080"/>
            <a:ext cx="3521520" cy="1053000"/>
          </a:xfrm>
          <a:prstGeom prst="rect">
            <a:avLst/>
          </a:prstGeom>
          <a:ln>
            <a:noFill/>
          </a:ln>
        </p:spPr>
      </p:pic>
      <p:pic>
        <p:nvPicPr>
          <p:cNvPr id="328" name="Picture 3" descr=""/>
          <p:cNvPicPr/>
          <p:nvPr/>
        </p:nvPicPr>
        <p:blipFill>
          <a:blip r:embed="rId8"/>
          <a:stretch/>
        </p:blipFill>
        <p:spPr>
          <a:xfrm>
            <a:off x="5621400" y="3357720"/>
            <a:ext cx="3521520" cy="1053000"/>
          </a:xfrm>
          <a:prstGeom prst="rect">
            <a:avLst/>
          </a:prstGeom>
          <a:ln>
            <a:noFill/>
          </a:ln>
        </p:spPr>
      </p:pic>
      <p:sp>
        <p:nvSpPr>
          <p:cNvPr id="329" name="CustomShape 5"/>
          <p:cNvSpPr/>
          <p:nvPr/>
        </p:nvSpPr>
        <p:spPr>
          <a:xfrm>
            <a:off x="6087600" y="2500200"/>
            <a:ext cx="2858760" cy="36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Incremento de apostasía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CustomShape 6"/>
          <p:cNvSpPr/>
          <p:nvPr/>
        </p:nvSpPr>
        <p:spPr>
          <a:xfrm>
            <a:off x="6582960" y="3714840"/>
            <a:ext cx="2072520" cy="36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Pocos bautismos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4" descr=""/>
          <p:cNvPicPr/>
          <p:nvPr/>
        </p:nvPicPr>
        <p:blipFill>
          <a:blip r:embed="rId2"/>
          <a:stretch/>
        </p:blipFill>
        <p:spPr>
          <a:xfrm>
            <a:off x="2567160" y="-6480"/>
            <a:ext cx="4223160" cy="6906240"/>
          </a:xfrm>
          <a:prstGeom prst="rect">
            <a:avLst/>
          </a:prstGeom>
          <a:ln>
            <a:noFill/>
          </a:ln>
        </p:spPr>
      </p:pic>
      <p:pic>
        <p:nvPicPr>
          <p:cNvPr id="332" name="Picture 3" descr=""/>
          <p:cNvPicPr/>
          <p:nvPr/>
        </p:nvPicPr>
        <p:blipFill>
          <a:blip r:embed="rId3"/>
          <a:stretch/>
        </p:blipFill>
        <p:spPr>
          <a:xfrm>
            <a:off x="0" y="3357720"/>
            <a:ext cx="3674160" cy="1717920"/>
          </a:xfrm>
          <a:prstGeom prst="rect">
            <a:avLst/>
          </a:prstGeom>
          <a:ln>
            <a:noFill/>
          </a:ln>
        </p:spPr>
      </p:pic>
      <p:sp>
        <p:nvSpPr>
          <p:cNvPr id="333" name="CustomShape 1"/>
          <p:cNvSpPr/>
          <p:nvPr/>
        </p:nvSpPr>
        <p:spPr>
          <a:xfrm rot="1248000">
            <a:off x="406440" y="3991320"/>
            <a:ext cx="2430720" cy="36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Abono, fertilizantes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4" name="Picture 4" descr=""/>
          <p:cNvPicPr/>
          <p:nvPr/>
        </p:nvPicPr>
        <p:blipFill>
          <a:blip r:embed="rId4"/>
          <a:stretch/>
        </p:blipFill>
        <p:spPr>
          <a:xfrm>
            <a:off x="0" y="4714920"/>
            <a:ext cx="3815280" cy="1357920"/>
          </a:xfrm>
          <a:prstGeom prst="rect">
            <a:avLst/>
          </a:prstGeom>
          <a:ln>
            <a:noFill/>
          </a:ln>
        </p:spPr>
      </p:pic>
      <p:sp>
        <p:nvSpPr>
          <p:cNvPr id="335" name="CustomShape 2"/>
          <p:cNvSpPr/>
          <p:nvPr/>
        </p:nvSpPr>
        <p:spPr>
          <a:xfrm rot="748200">
            <a:off x="381600" y="5120280"/>
            <a:ext cx="2451960" cy="36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Sacar la mala hierba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6" name="Picture 5" descr=""/>
          <p:cNvPicPr/>
          <p:nvPr/>
        </p:nvPicPr>
        <p:blipFill>
          <a:blip r:embed="rId5"/>
          <a:stretch/>
        </p:blipFill>
        <p:spPr>
          <a:xfrm>
            <a:off x="0" y="5979960"/>
            <a:ext cx="3881880" cy="87696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83560" y="6215040"/>
            <a:ext cx="2237040" cy="36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Buena tierra, agua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8" name="Picture 6" descr=""/>
          <p:cNvPicPr/>
          <p:nvPr/>
        </p:nvPicPr>
        <p:blipFill>
          <a:blip r:embed="rId6"/>
          <a:stretch/>
        </p:blipFill>
        <p:spPr>
          <a:xfrm>
            <a:off x="5357880" y="2857680"/>
            <a:ext cx="3211920" cy="2022840"/>
          </a:xfrm>
          <a:prstGeom prst="rect">
            <a:avLst/>
          </a:prstGeom>
          <a:ln>
            <a:noFill/>
          </a:ln>
        </p:spPr>
      </p:pic>
      <p:sp>
        <p:nvSpPr>
          <p:cNvPr id="339" name="CustomShape 4"/>
          <p:cNvSpPr/>
          <p:nvPr/>
        </p:nvSpPr>
        <p:spPr>
          <a:xfrm rot="19737000">
            <a:off x="5921280" y="3633840"/>
            <a:ext cx="2462760" cy="36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Direccionar recursos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0" name="Picture 7" descr=""/>
          <p:cNvPicPr/>
          <p:nvPr/>
        </p:nvPicPr>
        <p:blipFill>
          <a:blip r:embed="rId7"/>
          <a:stretch/>
        </p:blipFill>
        <p:spPr>
          <a:xfrm>
            <a:off x="4591080" y="4643280"/>
            <a:ext cx="4551840" cy="1407240"/>
          </a:xfrm>
          <a:prstGeom prst="rect">
            <a:avLst/>
          </a:prstGeom>
          <a:ln>
            <a:noFill/>
          </a:ln>
        </p:spPr>
      </p:pic>
      <p:sp>
        <p:nvSpPr>
          <p:cNvPr id="341" name="CustomShape 5"/>
          <p:cNvSpPr/>
          <p:nvPr/>
        </p:nvSpPr>
        <p:spPr>
          <a:xfrm rot="20944200">
            <a:off x="5003640" y="5143680"/>
            <a:ext cx="4117680" cy="36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Se capacita, motiva, entrena, equipa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2" name="Picture 8" descr=""/>
          <p:cNvPicPr/>
          <p:nvPr/>
        </p:nvPicPr>
        <p:blipFill>
          <a:blip r:embed="rId8"/>
          <a:stretch/>
        </p:blipFill>
        <p:spPr>
          <a:xfrm>
            <a:off x="5194440" y="5919840"/>
            <a:ext cx="3948480" cy="937080"/>
          </a:xfrm>
          <a:prstGeom prst="rect">
            <a:avLst/>
          </a:prstGeom>
          <a:ln>
            <a:noFill/>
          </a:ln>
        </p:spPr>
      </p:pic>
      <p:sp>
        <p:nvSpPr>
          <p:cNvPr id="343" name="CustomShape 6"/>
          <p:cNvSpPr/>
          <p:nvPr/>
        </p:nvSpPr>
        <p:spPr>
          <a:xfrm>
            <a:off x="6084360" y="6215040"/>
            <a:ext cx="2826720" cy="36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La unión, misión, pastor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933120" y="1825560"/>
            <a:ext cx="7237800" cy="448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just">
              <a:lnSpc>
                <a:spcPct val="100000"/>
              </a:lnSpc>
            </a:pPr>
            <a:r>
              <a:rPr b="0" lang="en-US" sz="2400" spc="-1" strike="noStrike">
                <a:solidFill>
                  <a:srgbClr val="333333"/>
                </a:solidFill>
                <a:latin typeface="Arial"/>
                <a:ea typeface="Arial"/>
              </a:rPr>
              <a:t>“</a:t>
            </a:r>
            <a:r>
              <a:rPr b="0" lang="en-US" sz="2400" spc="-1" strike="noStrike">
                <a:solidFill>
                  <a:srgbClr val="333333"/>
                </a:solidFill>
                <a:latin typeface="Arial"/>
                <a:ea typeface="Arial"/>
              </a:rPr>
              <a:t>Haya en cada iglesia grupos bien organizados de obreros que trabajen en el vecindario de la misma” (</a:t>
            </a:r>
            <a:r>
              <a:rPr b="0" lang="en-US" sz="1800" spc="-1" strike="noStrike">
                <a:solidFill>
                  <a:srgbClr val="333333"/>
                </a:solidFill>
                <a:latin typeface="Arial"/>
                <a:ea typeface="Arial"/>
              </a:rPr>
              <a:t>Servicio Cristiano, pág 92</a:t>
            </a:r>
            <a:r>
              <a:rPr b="0" lang="en-US" sz="2400" spc="-1" strike="noStrike">
                <a:solidFill>
                  <a:srgbClr val="333333"/>
                </a:solidFill>
                <a:latin typeface="Arial"/>
                <a:ea typeface="Arial"/>
              </a:rPr>
              <a:t>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2400" spc="-1" strike="noStrike">
                <a:solidFill>
                  <a:srgbClr val="333333"/>
                </a:solidFill>
                <a:latin typeface="Arial"/>
                <a:ea typeface="Arial"/>
              </a:rPr>
              <a:t> 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2400" spc="-1" strike="noStrike">
                <a:solidFill>
                  <a:srgbClr val="333333"/>
                </a:solidFill>
                <a:latin typeface="Arial"/>
                <a:ea typeface="Times New Roman"/>
              </a:rPr>
              <a:t>“</a:t>
            </a:r>
            <a:r>
              <a:rPr b="0" lang="en-US" sz="2400" spc="-1" strike="noStrike">
                <a:solidFill>
                  <a:srgbClr val="333333"/>
                </a:solidFill>
                <a:latin typeface="Arial"/>
                <a:ea typeface="Times New Roman"/>
              </a:rPr>
              <a:t>Que haya pequeños grupos que se reúnan para estudiar la Biblia en las tardes, o temprano al</a:t>
            </a:r>
            <a:r>
              <a:rPr b="0" lang="en-US" sz="2400" spc="-1" strike="noStrike">
                <a:solidFill>
                  <a:srgbClr val="333333"/>
                </a:solidFill>
                <a:latin typeface="Albertus"/>
                <a:ea typeface="Times New Roman"/>
              </a:rPr>
              <a:t> </a:t>
            </a:r>
            <a:r>
              <a:rPr b="0" lang="en-US" sz="2400" spc="-1" strike="noStrike">
                <a:solidFill>
                  <a:srgbClr val="333333"/>
                </a:solidFill>
                <a:latin typeface="Arial"/>
                <a:ea typeface="Times New Roman"/>
              </a:rPr>
              <a:t>empezar el día. Dispongan tiempo para orar con el fin de ser fortalecidos, iluminados y santificados por el Espíritu Santo...Si lo hacen de </a:t>
            </a:r>
            <a:r>
              <a:rPr b="0" lang="en-US" sz="2400" spc="-1" strike="noStrike">
                <a:solidFill>
                  <a:srgbClr val="ff3300"/>
                </a:solidFill>
                <a:latin typeface="Arial"/>
                <a:ea typeface="Times New Roman"/>
              </a:rPr>
              <a:t>este modo</a:t>
            </a:r>
            <a:r>
              <a:rPr b="0" lang="en-US" sz="2400" spc="-1" strike="noStrike">
                <a:solidFill>
                  <a:srgbClr val="333333"/>
                </a:solidFill>
                <a:latin typeface="Arial"/>
                <a:ea typeface="Times New Roman"/>
              </a:rPr>
              <a:t>, recibirán una gran bendición</a:t>
            </a:r>
            <a:r>
              <a:rPr b="0" lang="en-US" sz="2400" spc="-1" strike="noStrike">
                <a:solidFill>
                  <a:srgbClr val="333333"/>
                </a:solidFill>
                <a:latin typeface="Times New Roman"/>
                <a:ea typeface="Times New Roman"/>
              </a:rPr>
              <a:t>  </a:t>
            </a:r>
            <a:r>
              <a:rPr b="0" i="1" lang="en-US" sz="2400" spc="-1" strike="noStrike">
                <a:solidFill>
                  <a:srgbClr val="333333"/>
                </a:solidFill>
                <a:latin typeface="Arial"/>
                <a:ea typeface="Arial"/>
              </a:rPr>
              <a:t>por parte de Uno que consumió su vida en el servicio, ofrendándola para redimirnos.”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5" name="Picture 2" descr=""/>
          <p:cNvPicPr/>
          <p:nvPr/>
        </p:nvPicPr>
        <p:blipFill>
          <a:blip r:embed="rId2"/>
          <a:stretch/>
        </p:blipFill>
        <p:spPr>
          <a:xfrm>
            <a:off x="1500120" y="642960"/>
            <a:ext cx="4142520" cy="64188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1571760" y="642960"/>
            <a:ext cx="3999240" cy="51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cc3300"/>
                </a:solidFill>
                <a:latin typeface="Times New Roman"/>
                <a:ea typeface="Times New Roman"/>
              </a:rPr>
              <a:t>Grupos bien organizados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1085760" y="2133720"/>
            <a:ext cx="7085520" cy="317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just">
              <a:lnSpc>
                <a:spcPct val="100000"/>
              </a:lnSpc>
            </a:pPr>
            <a:r>
              <a:rPr b="0" lang="en-US" sz="3200" spc="-1" strike="noStrike">
                <a:solidFill>
                  <a:srgbClr val="333333"/>
                </a:solidFill>
                <a:latin typeface="Arial"/>
                <a:ea typeface="Arial"/>
              </a:rPr>
              <a:t>“</a:t>
            </a:r>
            <a:r>
              <a:rPr b="0" lang="en-US" sz="3200" spc="-1" strike="noStrike">
                <a:solidFill>
                  <a:srgbClr val="333333"/>
                </a:solidFill>
                <a:latin typeface="Arial"/>
                <a:ea typeface="Arial"/>
              </a:rPr>
              <a:t>Si hay un gran número de hermanos en la iglesia, organícense en grupos pequeños, para trabajar no solamente por los miembros de la iglesia, sino por los no creyentes también.”</a:t>
            </a:r>
            <a:r>
              <a:rPr b="0" lang="en-US" sz="2800" spc="-1" strike="noStrike">
                <a:solidFill>
                  <a:srgbClr val="333333"/>
                </a:solidFill>
                <a:latin typeface="Arial"/>
                <a:ea typeface="Arial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2400" spc="-1" strike="noStrike">
                <a:solidFill>
                  <a:srgbClr val="333333"/>
                </a:solidFill>
                <a:latin typeface="Arial"/>
                <a:ea typeface="Arial"/>
              </a:rPr>
              <a:t>(</a:t>
            </a:r>
            <a:r>
              <a:rPr b="0" lang="en-US" sz="1800" spc="-1" strike="noStrike">
                <a:solidFill>
                  <a:srgbClr val="333333"/>
                </a:solidFill>
                <a:latin typeface="Arial"/>
                <a:ea typeface="Arial"/>
              </a:rPr>
              <a:t>El Evangelismo, pág.89)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8" name="Picture 2" descr=""/>
          <p:cNvPicPr/>
          <p:nvPr/>
        </p:nvPicPr>
        <p:blipFill>
          <a:blip r:embed="rId2"/>
          <a:stretch/>
        </p:blipFill>
        <p:spPr>
          <a:xfrm>
            <a:off x="1500120" y="642960"/>
            <a:ext cx="3427920" cy="641880"/>
          </a:xfrm>
          <a:prstGeom prst="rect">
            <a:avLst/>
          </a:prstGeom>
          <a:ln>
            <a:noFill/>
          </a:ln>
        </p:spPr>
      </p:pic>
      <p:sp>
        <p:nvSpPr>
          <p:cNvPr id="349" name="CustomShape 2"/>
          <p:cNvSpPr/>
          <p:nvPr/>
        </p:nvSpPr>
        <p:spPr>
          <a:xfrm>
            <a:off x="1571760" y="642960"/>
            <a:ext cx="3356280" cy="51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cc3300"/>
                </a:solidFill>
                <a:latin typeface="Times New Roman"/>
                <a:ea typeface="Times New Roman"/>
              </a:rPr>
              <a:t>Organícense en G.P.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876960" y="2209680"/>
            <a:ext cx="7439760" cy="350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just">
              <a:lnSpc>
                <a:spcPct val="100000"/>
              </a:lnSpc>
            </a:pPr>
            <a:r>
              <a:rPr b="0" lang="en-US" sz="2800" spc="-1" strike="noStrike">
                <a:solidFill>
                  <a:srgbClr val="001932"/>
                </a:solidFill>
                <a:latin typeface="Arial"/>
                <a:ea typeface="Arial"/>
              </a:rPr>
              <a:t>“</a:t>
            </a:r>
            <a:r>
              <a:rPr b="0" lang="en-US" sz="2800" spc="-1" strike="noStrike">
                <a:solidFill>
                  <a:srgbClr val="001932"/>
                </a:solidFill>
                <a:latin typeface="Arial"/>
                <a:ea typeface="Arial"/>
              </a:rPr>
              <a:t>Organícense nuestras iglesias en grupos para servir. Únanse diferentes personas para trabajar como pescadores de hombres. Procuren arrancar almas de la corrupción del mundo y llevarlas a la pureza salvadora del amor de Cristo” </a:t>
            </a:r>
            <a:r>
              <a:rPr b="0" lang="en-US" sz="1800" spc="-1" strike="noStrike">
                <a:solidFill>
                  <a:srgbClr val="001932"/>
                </a:solidFill>
                <a:latin typeface="Arial"/>
                <a:ea typeface="Arial"/>
              </a:rPr>
              <a:t>(Joyas de los Testimonios, tomo 3, pág 84)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2800" spc="-1" strike="noStrike">
                <a:solidFill>
                  <a:srgbClr val="001932"/>
                </a:solidFill>
                <a:latin typeface="Arial"/>
                <a:ea typeface="Arial"/>
              </a:rPr>
              <a:t> 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1" name="Picture 2" descr=""/>
          <p:cNvPicPr/>
          <p:nvPr/>
        </p:nvPicPr>
        <p:blipFill>
          <a:blip r:embed="rId2"/>
          <a:stretch/>
        </p:blipFill>
        <p:spPr>
          <a:xfrm>
            <a:off x="1500120" y="642960"/>
            <a:ext cx="5213880" cy="641880"/>
          </a:xfrm>
          <a:prstGeom prst="rect">
            <a:avLst/>
          </a:prstGeom>
          <a:ln>
            <a:noFill/>
          </a:ln>
        </p:spPr>
      </p:pic>
      <p:sp>
        <p:nvSpPr>
          <p:cNvPr id="352" name="CustomShape 2"/>
          <p:cNvSpPr/>
          <p:nvPr/>
        </p:nvSpPr>
        <p:spPr>
          <a:xfrm>
            <a:off x="1571760" y="642960"/>
            <a:ext cx="5213880" cy="51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cc3300"/>
                </a:solidFill>
                <a:latin typeface="Times New Roman"/>
                <a:ea typeface="Times New Roman"/>
              </a:rPr>
              <a:t>Organícense en G.P. para servir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756360" y="1773360"/>
            <a:ext cx="7437960" cy="338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just">
              <a:lnSpc>
                <a:spcPct val="100000"/>
              </a:lnSpc>
            </a:pPr>
            <a:r>
              <a:rPr b="0" lang="en-US" sz="2800" spc="-1" strike="noStrike">
                <a:solidFill>
                  <a:srgbClr val="333333"/>
                </a:solidFill>
                <a:latin typeface="Arial"/>
                <a:ea typeface="Arial"/>
              </a:rPr>
              <a:t>“</a:t>
            </a:r>
            <a:r>
              <a:rPr b="0" lang="en-US" sz="2800" spc="-1" strike="noStrike">
                <a:solidFill>
                  <a:srgbClr val="333333"/>
                </a:solidFill>
                <a:latin typeface="Arial"/>
                <a:ea typeface="Arial"/>
              </a:rPr>
              <a:t>Si hay muchos miembros en la iglesia, organícense en pequeños grupos para trabajar no sólo por los miembros de la iglesia, sino a favor de los incrédulos. Si en algún lugar hay solamente dos  o tres que conocen la verdad, organícense en un grupo de obreros.”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2000" spc="-1" strike="noStrike">
                <a:solidFill>
                  <a:srgbClr val="333333"/>
                </a:solidFill>
                <a:latin typeface="Arial"/>
                <a:ea typeface="Arial"/>
              </a:rPr>
              <a:t>(</a:t>
            </a:r>
            <a:r>
              <a:rPr b="0" lang="en-US" sz="1600" spc="-1" strike="noStrike">
                <a:solidFill>
                  <a:srgbClr val="333333"/>
                </a:solidFill>
                <a:latin typeface="Arial"/>
                <a:ea typeface="Arial"/>
              </a:rPr>
              <a:t>Joyas de los Testimonios, tomo 3, pág. 84)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CustomShape 2"/>
          <p:cNvSpPr/>
          <p:nvPr/>
        </p:nvSpPr>
        <p:spPr>
          <a:xfrm>
            <a:off x="7070760" y="620640"/>
            <a:ext cx="182880" cy="39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5" name="Picture 2" descr=""/>
          <p:cNvPicPr/>
          <p:nvPr/>
        </p:nvPicPr>
        <p:blipFill>
          <a:blip r:embed="rId2"/>
          <a:stretch/>
        </p:blipFill>
        <p:spPr>
          <a:xfrm>
            <a:off x="1500120" y="642960"/>
            <a:ext cx="5642640" cy="641880"/>
          </a:xfrm>
          <a:prstGeom prst="rect">
            <a:avLst/>
          </a:prstGeom>
          <a:ln>
            <a:noFill/>
          </a:ln>
        </p:spPr>
      </p:pic>
      <p:sp>
        <p:nvSpPr>
          <p:cNvPr id="356" name="CustomShape 3"/>
          <p:cNvSpPr/>
          <p:nvPr/>
        </p:nvSpPr>
        <p:spPr>
          <a:xfrm>
            <a:off x="1571760" y="642960"/>
            <a:ext cx="5499360" cy="51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cc3300"/>
                </a:solidFill>
                <a:latin typeface="Times New Roman"/>
                <a:ea typeface="Times New Roman"/>
              </a:rPr>
              <a:t>Organícense en G.P. para trabajar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2143080" y="428760"/>
            <a:ext cx="6766200" cy="464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640" algn="just">
              <a:lnSpc>
                <a:spcPct val="130000"/>
              </a:lnSpc>
              <a:buClr>
                <a:srgbClr val="000000"/>
              </a:buClr>
              <a:buFont typeface="Noto Sans Symbols"/>
              <a:buChar char="▪"/>
            </a:pPr>
            <a:r>
              <a:rPr b="1" lang="en-US" sz="3600" spc="-1" strike="noStrike">
                <a:solidFill>
                  <a:srgbClr val="000000"/>
                </a:solidFill>
                <a:latin typeface="Arial"/>
                <a:ea typeface="Arial"/>
              </a:rPr>
              <a:t>A medida que el plan de la salvación se reveló a lo largo de la historia, </a:t>
            </a:r>
            <a:r>
              <a:rPr b="1" lang="en-US" sz="3600" spc="-1" strike="noStrike">
                <a:solidFill>
                  <a:srgbClr val="c00000"/>
                </a:solidFill>
                <a:latin typeface="Arial"/>
                <a:ea typeface="Arial"/>
              </a:rPr>
              <a:t>tres acontecimentos </a:t>
            </a:r>
            <a:r>
              <a:rPr b="1" lang="en-US" sz="3600" spc="-1" strike="noStrike">
                <a:solidFill>
                  <a:srgbClr val="000000"/>
                </a:solidFill>
                <a:latin typeface="Arial"/>
                <a:ea typeface="Arial"/>
              </a:rPr>
              <a:t>sobresalen en su importancia.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9" name="Google Shape;302;p16" descr=""/>
          <p:cNvPicPr/>
          <p:nvPr/>
        </p:nvPicPr>
        <p:blipFill>
          <a:blip r:embed="rId2"/>
          <a:stretch/>
        </p:blipFill>
        <p:spPr>
          <a:xfrm>
            <a:off x="8287200" y="6143760"/>
            <a:ext cx="622440" cy="57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877680" y="1917360"/>
            <a:ext cx="7366320" cy="374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just">
              <a:lnSpc>
                <a:spcPct val="100000"/>
              </a:lnSpc>
            </a:pPr>
            <a:r>
              <a:rPr b="0" lang="en-US" sz="3200" spc="-1" strike="noStrike">
                <a:solidFill>
                  <a:srgbClr val="333333"/>
                </a:solidFill>
                <a:latin typeface="Arial"/>
                <a:ea typeface="Arial"/>
              </a:rPr>
              <a:t>“</a:t>
            </a:r>
            <a:r>
              <a:rPr b="0" lang="en-US" sz="3200" spc="-1" strike="noStrike">
                <a:solidFill>
                  <a:srgbClr val="333333"/>
                </a:solidFill>
                <a:latin typeface="Arial"/>
                <a:ea typeface="Arial"/>
              </a:rPr>
              <a:t>La presentación de Cristo en la familia, en el hogar, o en pequeñas reuniones en casas particulares, gana a menudo más almas para Jesús que los sermones predicados al aire libre, a la muchedumbre agitada o aun en salones y capillas”</a:t>
            </a:r>
            <a:r>
              <a:rPr b="0" lang="en-US" sz="2800" spc="-1" strike="noStrike">
                <a:solidFill>
                  <a:srgbClr val="333333"/>
                </a:solidFill>
                <a:latin typeface="Arial"/>
                <a:ea typeface="Arial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1600" spc="-1" strike="noStrike">
                <a:solidFill>
                  <a:srgbClr val="333333"/>
                </a:solidFill>
                <a:latin typeface="Arial"/>
                <a:ea typeface="Arial"/>
              </a:rPr>
              <a:t>(Obreros Evangélicos, pág. 201)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8" name="Picture 2" descr=""/>
          <p:cNvPicPr/>
          <p:nvPr/>
        </p:nvPicPr>
        <p:blipFill>
          <a:blip r:embed="rId2"/>
          <a:stretch/>
        </p:blipFill>
        <p:spPr>
          <a:xfrm>
            <a:off x="1500120" y="642960"/>
            <a:ext cx="5928480" cy="641880"/>
          </a:xfrm>
          <a:prstGeom prst="rect">
            <a:avLst/>
          </a:prstGeom>
          <a:ln>
            <a:noFill/>
          </a:ln>
        </p:spPr>
      </p:pic>
      <p:sp>
        <p:nvSpPr>
          <p:cNvPr id="359" name="CustomShape 2"/>
          <p:cNvSpPr/>
          <p:nvPr/>
        </p:nvSpPr>
        <p:spPr>
          <a:xfrm>
            <a:off x="1571760" y="642960"/>
            <a:ext cx="5713920" cy="51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cc3300"/>
                </a:solidFill>
                <a:latin typeface="Times New Roman"/>
                <a:ea typeface="Times New Roman"/>
              </a:rPr>
              <a:t>El grupo pequeño se gana con almas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98;p30" descr=""/>
          <p:cNvPicPr/>
          <p:nvPr/>
        </p:nvPicPr>
        <p:blipFill>
          <a:blip r:embed="rId2"/>
          <a:stretch/>
        </p:blipFill>
        <p:spPr>
          <a:xfrm>
            <a:off x="2357280" y="142920"/>
            <a:ext cx="4368960" cy="3802320"/>
          </a:xfrm>
          <a:prstGeom prst="rect">
            <a:avLst/>
          </a:prstGeom>
          <a:ln>
            <a:noFill/>
          </a:ln>
        </p:spPr>
      </p:pic>
      <p:sp>
        <p:nvSpPr>
          <p:cNvPr id="361" name="CustomShape 1"/>
          <p:cNvSpPr/>
          <p:nvPr/>
        </p:nvSpPr>
        <p:spPr>
          <a:xfrm>
            <a:off x="1126800" y="3684960"/>
            <a:ext cx="6594480" cy="303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343080" indent="-354240" algn="just">
              <a:lnSpc>
                <a:spcPct val="110000"/>
              </a:lnSpc>
              <a:buClr>
                <a:srgbClr val="c0791b"/>
              </a:buClr>
              <a:buFont typeface="Noto Sans Symbols"/>
              <a:buChar char="▪"/>
            </a:pPr>
            <a:r>
              <a:rPr b="1" lang="en-US" sz="2600" spc="-1" strike="noStrike">
                <a:solidFill>
                  <a:srgbClr val="c0791b"/>
                </a:solidFill>
                <a:latin typeface="Arial"/>
                <a:ea typeface="Arial"/>
              </a:rPr>
              <a:t>A medida que el Día del Señor se aproxima, podemos esperar que el Espíritu Santo dirija a la iglesia hacia un crecimiento numérico y espiritual, con el que todos hemos soñado y orado. 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2" name="Google Shape;302;p16" descr=""/>
          <p:cNvPicPr/>
          <p:nvPr/>
        </p:nvPicPr>
        <p:blipFill>
          <a:blip r:embed="rId3"/>
          <a:stretch/>
        </p:blipFill>
        <p:spPr>
          <a:xfrm>
            <a:off x="8287200" y="6143760"/>
            <a:ext cx="622440" cy="57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ustomShape 1"/>
          <p:cNvSpPr/>
          <p:nvPr/>
        </p:nvSpPr>
        <p:spPr>
          <a:xfrm>
            <a:off x="1063800" y="3572280"/>
            <a:ext cx="6689880" cy="284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20000"/>
              </a:lnSpc>
            </a:pPr>
            <a:r>
              <a:rPr b="0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“</a:t>
            </a:r>
            <a:r>
              <a:rPr b="0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Veíase a centenares y miles de personas visitando las familias y explicándoles la Palabra de Dios... El mundo parecía iluminado por la influencia divina.”  SC, 54.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4" name="Google Shape;406;p31" descr=""/>
          <p:cNvPicPr/>
          <p:nvPr/>
        </p:nvPicPr>
        <p:blipFill>
          <a:blip r:embed="rId2"/>
          <a:stretch/>
        </p:blipFill>
        <p:spPr>
          <a:xfrm>
            <a:off x="2928960" y="214200"/>
            <a:ext cx="4213440" cy="3070440"/>
          </a:xfrm>
          <a:prstGeom prst="rect">
            <a:avLst/>
          </a:prstGeom>
          <a:ln w="19080">
            <a:solidFill>
              <a:srgbClr val="000000"/>
            </a:solidFill>
            <a:miter/>
          </a:ln>
          <a:effectLst>
            <a:outerShdw blurRad="63500" dir="2700000" dist="89802">
              <a:srgbClr val="000000"/>
            </a:outerShdw>
          </a:effectLst>
        </p:spPr>
      </p:pic>
      <p:pic>
        <p:nvPicPr>
          <p:cNvPr id="365" name="Google Shape;302;p16" descr=""/>
          <p:cNvPicPr/>
          <p:nvPr/>
        </p:nvPicPr>
        <p:blipFill>
          <a:blip r:embed="rId3"/>
          <a:stretch/>
        </p:blipFill>
        <p:spPr>
          <a:xfrm>
            <a:off x="8287200" y="6143760"/>
            <a:ext cx="622440" cy="57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4214880" y="1071720"/>
            <a:ext cx="4341960" cy="499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640" algn="just">
              <a:lnSpc>
                <a:spcPct val="140000"/>
              </a:lnSpc>
              <a:buClr>
                <a:srgbClr val="27278b"/>
              </a:buClr>
              <a:buFont typeface="Noto Sans Symbols"/>
              <a:buChar char="▪"/>
            </a:pPr>
            <a:r>
              <a:rPr b="0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Es significativo que Elena G. de White en su descripción del pueblo de Dios, afirma que ellos esperan el regreso de Cristo en grupos pequeños.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7" name="Google Shape;412;p32" descr=""/>
          <p:cNvPicPr/>
          <p:nvPr/>
        </p:nvPicPr>
        <p:blipFill>
          <a:blip r:embed="rId2"/>
          <a:stretch/>
        </p:blipFill>
        <p:spPr>
          <a:xfrm>
            <a:off x="642960" y="214200"/>
            <a:ext cx="3070440" cy="4442040"/>
          </a:xfrm>
          <a:prstGeom prst="rect">
            <a:avLst/>
          </a:prstGeom>
          <a:ln>
            <a:noFill/>
          </a:ln>
        </p:spPr>
      </p:pic>
      <p:pic>
        <p:nvPicPr>
          <p:cNvPr id="368" name="Google Shape;302;p16" descr=""/>
          <p:cNvPicPr/>
          <p:nvPr/>
        </p:nvPicPr>
        <p:blipFill>
          <a:blip r:embed="rId3"/>
          <a:stretch/>
        </p:blipFill>
        <p:spPr>
          <a:xfrm>
            <a:off x="8287200" y="6143760"/>
            <a:ext cx="622440" cy="57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1747800" y="3513600"/>
            <a:ext cx="6356520" cy="314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640" algn="just">
              <a:lnSpc>
                <a:spcPct val="140000"/>
              </a:lnSpc>
              <a:buClr>
                <a:srgbClr val="00337f"/>
              </a:buClr>
              <a:buFont typeface="Noto Sans Symbols"/>
              <a:buChar char="▪"/>
            </a:pPr>
            <a:r>
              <a:rPr b="1" lang="en-US" sz="2400" spc="-1" strike="noStrike">
                <a:solidFill>
                  <a:srgbClr val="00337f"/>
                </a:solidFill>
                <a:latin typeface="Arial"/>
                <a:ea typeface="Arial"/>
              </a:rPr>
              <a:t>Los grupos pequeños, usados por Dios, harán probablemente más que cualquier otra cosa para prepararnos para esa experiencia y mantenernos unidos hasta que llegue el Día del Señor.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0" name="Google Shape;418;p33" descr=""/>
          <p:cNvPicPr/>
          <p:nvPr/>
        </p:nvPicPr>
        <p:blipFill>
          <a:blip r:embed="rId2"/>
          <a:stretch/>
        </p:blipFill>
        <p:spPr>
          <a:xfrm>
            <a:off x="2071800" y="214200"/>
            <a:ext cx="4862520" cy="3497400"/>
          </a:xfrm>
          <a:prstGeom prst="rect">
            <a:avLst/>
          </a:prstGeom>
          <a:ln>
            <a:noFill/>
          </a:ln>
        </p:spPr>
      </p:pic>
      <p:pic>
        <p:nvPicPr>
          <p:cNvPr id="371" name="Google Shape;302;p16" descr=""/>
          <p:cNvPicPr/>
          <p:nvPr/>
        </p:nvPicPr>
        <p:blipFill>
          <a:blip r:embed="rId3"/>
          <a:stretch/>
        </p:blipFill>
        <p:spPr>
          <a:xfrm>
            <a:off x="8287200" y="6143760"/>
            <a:ext cx="622440" cy="57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899640" y="1506600"/>
            <a:ext cx="7344360" cy="466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just">
              <a:lnSpc>
                <a:spcPct val="100000"/>
              </a:lnSpc>
            </a:pP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1.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	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Es un plan Divino. Se señala  en el A.T. en el  N.T. 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	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como también en el Espíritu de Profecía.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2.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	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Hay mejores resultados en la ganancia de almas para 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	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Cristo.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 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3.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	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Produce reavivamiento en las iglesias.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4.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	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Los miembros de la iglesia se confirman en la fe 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	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Adventista.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 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5.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	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Es una verdadera escuela en la formación de lideres.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 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6.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	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Se cuida mejor el rebaño del Señor, por lo tanto la 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	</a:t>
            </a:r>
            <a:r>
              <a:rPr b="0" lang="en-US" sz="2000" spc="-1" strike="noStrike">
                <a:solidFill>
                  <a:srgbClr val="001932"/>
                </a:solidFill>
                <a:latin typeface="Arial"/>
                <a:ea typeface="Arial"/>
              </a:rPr>
              <a:t>APOSTASÍA, disminuye</a:t>
            </a:r>
            <a:r>
              <a:rPr b="0" lang="en-US" sz="1800" spc="-1" strike="noStrike">
                <a:solidFill>
                  <a:srgbClr val="001932"/>
                </a:solidFill>
                <a:latin typeface="Arial"/>
                <a:ea typeface="Arial"/>
              </a:rPr>
              <a:t>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3" name="Picture 2" descr=""/>
          <p:cNvPicPr/>
          <p:nvPr/>
        </p:nvPicPr>
        <p:blipFill>
          <a:blip r:embed="rId2"/>
          <a:stretch/>
        </p:blipFill>
        <p:spPr>
          <a:xfrm>
            <a:off x="3228480" y="642960"/>
            <a:ext cx="2213640" cy="641880"/>
          </a:xfrm>
          <a:prstGeom prst="rect">
            <a:avLst/>
          </a:prstGeom>
          <a:ln>
            <a:noFill/>
          </a:ln>
        </p:spPr>
      </p:pic>
      <p:sp>
        <p:nvSpPr>
          <p:cNvPr id="374" name="CustomShape 2"/>
          <p:cNvSpPr/>
          <p:nvPr/>
        </p:nvSpPr>
        <p:spPr>
          <a:xfrm>
            <a:off x="3300120" y="642960"/>
            <a:ext cx="2142000" cy="51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cc3300"/>
                </a:solidFill>
                <a:latin typeface="Times New Roman"/>
                <a:ea typeface="Times New Roman"/>
              </a:rPr>
              <a:t>Resumen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5" name="Google Shape;302;p16" descr=""/>
          <p:cNvPicPr/>
          <p:nvPr/>
        </p:nvPicPr>
        <p:blipFill>
          <a:blip r:embed="rId3"/>
          <a:stretch/>
        </p:blipFill>
        <p:spPr>
          <a:xfrm>
            <a:off x="8287200" y="6143760"/>
            <a:ext cx="622440" cy="57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4071960" y="714240"/>
            <a:ext cx="4608720" cy="502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640">
              <a:lnSpc>
                <a:spcPct val="120000"/>
              </a:lnSpc>
              <a:buClr>
                <a:srgbClr val="27278b"/>
              </a:buClr>
              <a:buFont typeface="Noto Sans Symbols"/>
              <a:buChar char="▪"/>
            </a:pPr>
            <a:r>
              <a:rPr b="1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Que Dios nos ayude a ver los grupos pequeños como Él los ve.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163800">
              <a:lnSpc>
                <a:spcPct val="120000"/>
              </a:lnSpc>
              <a:spcBef>
                <a:spcPts val="561"/>
              </a:spcBef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1640">
              <a:lnSpc>
                <a:spcPct val="120000"/>
              </a:lnSpc>
              <a:spcBef>
                <a:spcPts val="561"/>
              </a:spcBef>
              <a:buClr>
                <a:srgbClr val="27278b"/>
              </a:buClr>
              <a:buFont typeface="Noto Sans Symbols"/>
              <a:buChar char="▪"/>
            </a:pPr>
            <a:r>
              <a:rPr b="1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Ahora es el tiempo de experimentar este maravilloso plan Divino.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7" name="Google Shape;424;p34" descr=""/>
          <p:cNvPicPr/>
          <p:nvPr/>
        </p:nvPicPr>
        <p:blipFill>
          <a:blip r:embed="rId2"/>
          <a:stretch/>
        </p:blipFill>
        <p:spPr>
          <a:xfrm>
            <a:off x="8286840" y="6143760"/>
            <a:ext cx="622440" cy="571680"/>
          </a:xfrm>
          <a:prstGeom prst="rect">
            <a:avLst/>
          </a:prstGeom>
          <a:ln>
            <a:noFill/>
          </a:ln>
        </p:spPr>
      </p:pic>
      <p:pic>
        <p:nvPicPr>
          <p:cNvPr id="378" name="Google Shape;425;p34" descr=""/>
          <p:cNvPicPr/>
          <p:nvPr/>
        </p:nvPicPr>
        <p:blipFill>
          <a:blip r:embed="rId3"/>
          <a:stretch/>
        </p:blipFill>
        <p:spPr>
          <a:xfrm>
            <a:off x="685800" y="1752480"/>
            <a:ext cx="2895840" cy="2895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2143080" y="357120"/>
            <a:ext cx="6713640" cy="533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533520" indent="-532080" algn="just">
              <a:lnSpc>
                <a:spcPct val="100000"/>
              </a:lnSpc>
              <a:buClr>
                <a:srgbClr val="27278b"/>
              </a:buClr>
              <a:buFont typeface="Noto Sans Symbols"/>
              <a:buAutoNum type="arabicPeriod"/>
            </a:pPr>
            <a:r>
              <a:rPr b="1" lang="en-US" sz="2800" spc="-1" strike="noStrike">
                <a:solidFill>
                  <a:srgbClr val="960000"/>
                </a:solidFill>
                <a:latin typeface="Arial"/>
                <a:ea typeface="Arial"/>
              </a:rPr>
              <a:t>El establecimiento de la Nación de Israel.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1128600" indent="-455760" algn="just">
              <a:lnSpc>
                <a:spcPct val="100000"/>
              </a:lnSpc>
              <a:spcBef>
                <a:spcPts val="479"/>
              </a:spcBef>
              <a:buClr>
                <a:srgbClr val="c0791b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960000"/>
                </a:solidFill>
                <a:latin typeface="Arial"/>
                <a:ea typeface="Arial"/>
              </a:rPr>
              <a:t>Pueblo de Dios.</a:t>
            </a:r>
            <a:r>
              <a:rPr b="1" lang="en-US" sz="1800" spc="-1" strike="noStrike">
                <a:solidFill>
                  <a:srgbClr val="960000"/>
                </a:solidFill>
                <a:latin typeface="Arial"/>
                <a:ea typeface="Arial"/>
              </a:rPr>
              <a:t> 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1128600" indent="-303480" algn="just">
              <a:lnSpc>
                <a:spcPct val="100000"/>
              </a:lnSpc>
              <a:spcBef>
                <a:spcPts val="479"/>
              </a:spcBef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533520" indent="-532080" algn="just">
              <a:lnSpc>
                <a:spcPct val="100000"/>
              </a:lnSpc>
              <a:spcBef>
                <a:spcPts val="561"/>
              </a:spcBef>
              <a:buClr>
                <a:srgbClr val="27278b"/>
              </a:buClr>
              <a:buFont typeface="Noto Sans Symbols"/>
              <a:buAutoNum type="arabicPeriod"/>
            </a:pPr>
            <a:r>
              <a:rPr b="1" lang="en-US" sz="2800" spc="-1" strike="noStrike">
                <a:solidFill>
                  <a:srgbClr val="960000"/>
                </a:solidFill>
                <a:latin typeface="Arial"/>
                <a:ea typeface="Arial"/>
              </a:rPr>
              <a:t>El establecimiento de la Iglesia Cristiana Primitiva.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1128600" indent="-455760" algn="just">
              <a:lnSpc>
                <a:spcPct val="100000"/>
              </a:lnSpc>
              <a:spcBef>
                <a:spcPts val="479"/>
              </a:spcBef>
              <a:buClr>
                <a:srgbClr val="c0791b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960000"/>
                </a:solidFill>
                <a:latin typeface="Arial"/>
                <a:ea typeface="Arial"/>
              </a:rPr>
              <a:t>Primer Advenimiento de Cristo.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1128600" indent="-303480" algn="just"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533520" indent="-532080" algn="just">
              <a:lnSpc>
                <a:spcPct val="100000"/>
              </a:lnSpc>
              <a:spcBef>
                <a:spcPts val="561"/>
              </a:spcBef>
              <a:buClr>
                <a:srgbClr val="27278b"/>
              </a:buClr>
              <a:buFont typeface="Noto Sans Symbols"/>
              <a:buAutoNum type="arabicPeriod"/>
            </a:pPr>
            <a:r>
              <a:rPr b="1" lang="en-US" sz="2800" spc="-1" strike="noStrike">
                <a:solidFill>
                  <a:srgbClr val="960000"/>
                </a:solidFill>
                <a:latin typeface="Arial"/>
                <a:ea typeface="Arial"/>
              </a:rPr>
              <a:t>El establecimiento de la Iglesia Remanente.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1128600" indent="-455760" algn="just">
              <a:lnSpc>
                <a:spcPct val="100000"/>
              </a:lnSpc>
              <a:spcBef>
                <a:spcPts val="479"/>
              </a:spcBef>
              <a:buClr>
                <a:srgbClr val="c0791b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960000"/>
                </a:solidFill>
                <a:latin typeface="Arial"/>
                <a:ea typeface="Arial"/>
              </a:rPr>
              <a:t>Movimiento Adventista.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1" name="Google Shape;302;p16" descr=""/>
          <p:cNvPicPr/>
          <p:nvPr/>
        </p:nvPicPr>
        <p:blipFill>
          <a:blip r:embed="rId2"/>
          <a:stretch/>
        </p:blipFill>
        <p:spPr>
          <a:xfrm>
            <a:off x="8287200" y="6143760"/>
            <a:ext cx="622440" cy="57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3429000" y="609480"/>
            <a:ext cx="5104080" cy="533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640">
              <a:lnSpc>
                <a:spcPct val="100000"/>
              </a:lnSpc>
              <a:buClr>
                <a:srgbClr val="00337f"/>
              </a:buClr>
              <a:buFont typeface="Noto Sans Symbols"/>
              <a:buChar char="•"/>
            </a:pPr>
            <a:r>
              <a:rPr b="0" lang="en-US" sz="3200" spc="-1" strike="noStrike">
                <a:solidFill>
                  <a:srgbClr val="00337f"/>
                </a:solidFill>
                <a:latin typeface="Arial"/>
                <a:ea typeface="Arial"/>
              </a:rPr>
              <a:t>1. La Nación de Israel.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4400">
              <a:lnSpc>
                <a:spcPct val="130000"/>
              </a:lnSpc>
              <a:spcBef>
                <a:spcPts val="641"/>
              </a:spcBef>
              <a:buClr>
                <a:srgbClr val="00337f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337f"/>
                </a:solidFill>
                <a:latin typeface="Arial"/>
                <a:ea typeface="Arial"/>
              </a:rPr>
              <a:t>El Éxodo.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CustomShape 2"/>
          <p:cNvSpPr/>
          <p:nvPr/>
        </p:nvSpPr>
        <p:spPr>
          <a:xfrm>
            <a:off x="785880" y="1571760"/>
            <a:ext cx="836640" cy="226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e701"/>
                </a:solidFill>
                <a:latin typeface="Impact"/>
                <a:ea typeface="Arial"/>
              </a:rPr>
              <a:t>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4" name="Google Shape;328;p20" descr=""/>
          <p:cNvPicPr/>
          <p:nvPr/>
        </p:nvPicPr>
        <p:blipFill>
          <a:blip r:embed="rId2"/>
          <a:stretch/>
        </p:blipFill>
        <p:spPr>
          <a:xfrm>
            <a:off x="2643120" y="1785960"/>
            <a:ext cx="6129360" cy="4653000"/>
          </a:xfrm>
          <a:prstGeom prst="rect">
            <a:avLst/>
          </a:prstGeom>
          <a:ln>
            <a:noFill/>
          </a:ln>
        </p:spPr>
      </p:pic>
      <p:pic>
        <p:nvPicPr>
          <p:cNvPr id="265" name="Google Shape;302;p16" descr=""/>
          <p:cNvPicPr/>
          <p:nvPr/>
        </p:nvPicPr>
        <p:blipFill>
          <a:blip r:embed="rId3"/>
          <a:stretch/>
        </p:blipFill>
        <p:spPr>
          <a:xfrm>
            <a:off x="8287200" y="6143760"/>
            <a:ext cx="622440" cy="57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785880" y="1571760"/>
            <a:ext cx="836640" cy="226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e701"/>
                </a:solidFill>
                <a:latin typeface="Impact"/>
                <a:ea typeface="Arial"/>
              </a:rPr>
              <a:t>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7" name="Google Shape;302;p16" descr=""/>
          <p:cNvPicPr/>
          <p:nvPr/>
        </p:nvPicPr>
        <p:blipFill>
          <a:blip r:embed="rId2"/>
          <a:stretch/>
        </p:blipFill>
        <p:spPr>
          <a:xfrm>
            <a:off x="8287200" y="6143760"/>
            <a:ext cx="622440" cy="571680"/>
          </a:xfrm>
          <a:prstGeom prst="rect">
            <a:avLst/>
          </a:prstGeom>
          <a:ln>
            <a:noFill/>
          </a:ln>
        </p:spPr>
      </p:pic>
      <p:sp>
        <p:nvSpPr>
          <p:cNvPr id="268" name="CustomShape 2"/>
          <p:cNvSpPr/>
          <p:nvPr/>
        </p:nvSpPr>
        <p:spPr>
          <a:xfrm>
            <a:off x="1035000" y="1895760"/>
            <a:ext cx="7285680" cy="385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1640" algn="just">
              <a:lnSpc>
                <a:spcPct val="100000"/>
              </a:lnSpc>
              <a:spcBef>
                <a:spcPts val="598"/>
              </a:spcBef>
              <a:buClr>
                <a:srgbClr val="001932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Times New Roman"/>
              </a:rPr>
              <a:t>Moisés solo, no podía dirigir, administrar y resolver   todos los problemas que  se presentaba en el pueblo de Israel.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1640" algn="just">
              <a:lnSpc>
                <a:spcPct val="100000"/>
              </a:lnSpc>
              <a:spcBef>
                <a:spcPts val="598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1640" algn="just">
              <a:lnSpc>
                <a:spcPct val="100000"/>
              </a:lnSpc>
              <a:spcBef>
                <a:spcPts val="598"/>
              </a:spcBef>
              <a:buClr>
                <a:srgbClr val="001932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Times New Roman"/>
              </a:rPr>
              <a:t>El consejo divino que recibió a través de su suegro Jetro fue  que debería organizar al pueblo en grupos de mil, de cien, de cincuenta y de diez.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1640" algn="just">
              <a:lnSpc>
                <a:spcPct val="100000"/>
              </a:lnSpc>
              <a:spcBef>
                <a:spcPts val="598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1640" algn="just">
              <a:lnSpc>
                <a:spcPct val="100000"/>
              </a:lnSpc>
              <a:spcBef>
                <a:spcPts val="598"/>
              </a:spcBef>
              <a:buClr>
                <a:srgbClr val="001932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Times New Roman"/>
              </a:rPr>
              <a:t> </a:t>
            </a:r>
            <a:r>
              <a:rPr b="0" lang="en-US" sz="2400" spc="-1" strike="noStrike">
                <a:solidFill>
                  <a:srgbClr val="001932"/>
                </a:solidFill>
                <a:latin typeface="Arial"/>
                <a:ea typeface="Times New Roman"/>
              </a:rPr>
              <a:t>Exodo  18:13-27.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9" name="Picture 2" descr=""/>
          <p:cNvPicPr/>
          <p:nvPr/>
        </p:nvPicPr>
        <p:blipFill>
          <a:blip r:embed="rId3"/>
          <a:stretch/>
        </p:blipFill>
        <p:spPr>
          <a:xfrm>
            <a:off x="2011680" y="637920"/>
            <a:ext cx="5213880" cy="641880"/>
          </a:xfrm>
          <a:prstGeom prst="rect">
            <a:avLst/>
          </a:prstGeom>
          <a:ln>
            <a:noFill/>
          </a:ln>
        </p:spPr>
      </p:pic>
      <p:sp>
        <p:nvSpPr>
          <p:cNvPr id="270" name="CustomShape 3"/>
          <p:cNvSpPr/>
          <p:nvPr/>
        </p:nvSpPr>
        <p:spPr>
          <a:xfrm>
            <a:off x="2327760" y="642960"/>
            <a:ext cx="4999320" cy="51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cc3300"/>
                </a:solidFill>
                <a:latin typeface="Times New Roman"/>
                <a:ea typeface="Times New Roman"/>
              </a:rPr>
              <a:t>MOISÉS  ES UN EJEMPLO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533520" y="533520"/>
            <a:ext cx="8240040" cy="148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640">
              <a:lnSpc>
                <a:spcPct val="130000"/>
              </a:lnSpc>
              <a:buClr>
                <a:srgbClr val="27278b"/>
              </a:buClr>
              <a:buFont typeface="Noto Sans Symbols"/>
              <a:buChar char="▪"/>
            </a:pPr>
            <a:r>
              <a:rPr b="0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Jetro aconsejó a Moisés a organizar al pueblo en grupos: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2" name="Google Shape;335;p21" descr=""/>
          <p:cNvPicPr/>
          <p:nvPr/>
        </p:nvPicPr>
        <p:blipFill>
          <a:blip r:embed="rId2"/>
          <a:stretch/>
        </p:blipFill>
        <p:spPr>
          <a:xfrm>
            <a:off x="0" y="2200320"/>
            <a:ext cx="5508720" cy="4656240"/>
          </a:xfrm>
          <a:prstGeom prst="rect">
            <a:avLst/>
          </a:prstGeom>
          <a:ln>
            <a:noFill/>
          </a:ln>
        </p:spPr>
      </p:pic>
      <p:sp>
        <p:nvSpPr>
          <p:cNvPr id="273" name="CustomShape 2"/>
          <p:cNvSpPr/>
          <p:nvPr/>
        </p:nvSpPr>
        <p:spPr>
          <a:xfrm>
            <a:off x="2526480" y="2543040"/>
            <a:ext cx="6311880" cy="129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30000"/>
              </a:lnSpc>
              <a:spcBef>
                <a:spcPts val="561"/>
              </a:spcBef>
            </a:pPr>
            <a:r>
              <a:rPr b="0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“</a:t>
            </a:r>
            <a:r>
              <a:rPr b="0" lang="en-US" sz="2800" spc="-1" strike="noStrike">
                <a:solidFill>
                  <a:srgbClr val="00337f"/>
                </a:solidFill>
                <a:latin typeface="Arial"/>
                <a:ea typeface="Arial"/>
              </a:rPr>
              <a:t>...jefes de millares, de centenas, de cincuenta y de diez.” Éxodo 18:21.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4" name="Google Shape;302;p16" descr=""/>
          <p:cNvPicPr/>
          <p:nvPr/>
        </p:nvPicPr>
        <p:blipFill>
          <a:blip r:embed="rId3"/>
          <a:stretch/>
        </p:blipFill>
        <p:spPr>
          <a:xfrm>
            <a:off x="8287200" y="6143760"/>
            <a:ext cx="622440" cy="57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2143080" y="3862440"/>
            <a:ext cx="6571080" cy="220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640" algn="just">
              <a:lnSpc>
                <a:spcPct val="160000"/>
              </a:lnSpc>
              <a:buClr>
                <a:srgbClr val="27278b"/>
              </a:buClr>
              <a:buFont typeface="Noto Sans Symbols"/>
              <a:buChar char="▪"/>
            </a:pPr>
            <a:r>
              <a:rPr b="0" lang="en-US" sz="2400" spc="-1" strike="noStrike">
                <a:solidFill>
                  <a:srgbClr val="00337f"/>
                </a:solidFill>
                <a:latin typeface="Arial"/>
                <a:ea typeface="Arial"/>
              </a:rPr>
              <a:t>“</a:t>
            </a:r>
            <a:r>
              <a:rPr b="0" lang="en-US" sz="2400" spc="-1" strike="noStrike">
                <a:solidFill>
                  <a:srgbClr val="00337f"/>
                </a:solidFill>
                <a:latin typeface="Arial"/>
                <a:ea typeface="Arial"/>
              </a:rPr>
              <a:t>Dios se propone que aprendamos lecciones de orden y organización del orden perfecto instituido en los días de Moisés...”  SC, 73.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6" name="Google Shape;343;p22" descr=""/>
          <p:cNvPicPr/>
          <p:nvPr/>
        </p:nvPicPr>
        <p:blipFill>
          <a:blip r:embed="rId2"/>
          <a:stretch/>
        </p:blipFill>
        <p:spPr>
          <a:xfrm>
            <a:off x="2428920" y="142920"/>
            <a:ext cx="5156280" cy="3868920"/>
          </a:xfrm>
          <a:prstGeom prst="rect">
            <a:avLst/>
          </a:prstGeom>
          <a:ln>
            <a:noFill/>
          </a:ln>
        </p:spPr>
      </p:pic>
      <p:pic>
        <p:nvPicPr>
          <p:cNvPr id="277" name="Google Shape;302;p16" descr=""/>
          <p:cNvPicPr/>
          <p:nvPr/>
        </p:nvPicPr>
        <p:blipFill>
          <a:blip r:embed="rId3"/>
          <a:stretch/>
        </p:blipFill>
        <p:spPr>
          <a:xfrm>
            <a:off x="8287200" y="6143760"/>
            <a:ext cx="622440" cy="57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3200400" y="457200"/>
            <a:ext cx="5561280" cy="98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640">
              <a:lnSpc>
                <a:spcPct val="130000"/>
              </a:lnSpc>
              <a:buClr>
                <a:srgbClr val="27278b"/>
              </a:buClr>
              <a:buFont typeface="Noto Sans Symbols"/>
              <a:buChar char="▪"/>
            </a:pPr>
            <a:r>
              <a:rPr b="0" lang="en-US" sz="2400" spc="-1" strike="noStrike">
                <a:solidFill>
                  <a:srgbClr val="00337f"/>
                </a:solidFill>
                <a:latin typeface="Arial"/>
                <a:ea typeface="Arial"/>
              </a:rPr>
              <a:t>2. La Iglesia Cristiana Primitiva.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4400">
              <a:lnSpc>
                <a:spcPct val="130000"/>
              </a:lnSpc>
              <a:spcBef>
                <a:spcPts val="479"/>
              </a:spcBef>
              <a:buClr>
                <a:srgbClr val="c0791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337f"/>
                </a:solidFill>
                <a:latin typeface="Arial"/>
                <a:ea typeface="Arial"/>
              </a:rPr>
              <a:t>El primer advenimiento de Cristo.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CustomShape 2"/>
          <p:cNvSpPr/>
          <p:nvPr/>
        </p:nvSpPr>
        <p:spPr>
          <a:xfrm>
            <a:off x="857160" y="1643040"/>
            <a:ext cx="1065240" cy="226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e701"/>
                </a:solidFill>
                <a:latin typeface="Impact"/>
                <a:ea typeface="Arial"/>
              </a:rPr>
              <a:t>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0" name="Google Shape;351;p23" descr=""/>
          <p:cNvPicPr/>
          <p:nvPr/>
        </p:nvPicPr>
        <p:blipFill>
          <a:blip r:embed="rId2"/>
          <a:stretch/>
        </p:blipFill>
        <p:spPr>
          <a:xfrm>
            <a:off x="2786040" y="1928880"/>
            <a:ext cx="5623200" cy="4230720"/>
          </a:xfrm>
          <a:prstGeom prst="rect">
            <a:avLst/>
          </a:prstGeom>
          <a:ln>
            <a:noFill/>
          </a:ln>
        </p:spPr>
      </p:pic>
      <p:pic>
        <p:nvPicPr>
          <p:cNvPr id="281" name="Google Shape;302;p16" descr=""/>
          <p:cNvPicPr/>
          <p:nvPr/>
        </p:nvPicPr>
        <p:blipFill>
          <a:blip r:embed="rId3"/>
          <a:stretch/>
        </p:blipFill>
        <p:spPr>
          <a:xfrm>
            <a:off x="8287200" y="6143760"/>
            <a:ext cx="622440" cy="571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2023-02-10T16:03:04Z</dcterms:modified>
  <cp:revision>14</cp:revision>
  <dc:subject/>
  <dc:title/>
</cp:coreProperties>
</file>