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8"/>
  </p:notesMasterIdLst>
  <p:sldIdLst>
    <p:sldId id="272" r:id="rId2"/>
    <p:sldId id="265" r:id="rId3"/>
    <p:sldId id="269" r:id="rId4"/>
    <p:sldId id="270" r:id="rId5"/>
    <p:sldId id="271" r:id="rId6"/>
    <p:sldId id="273" r:id="rId7"/>
    <p:sldId id="278" r:id="rId8"/>
    <p:sldId id="275" r:id="rId9"/>
    <p:sldId id="279" r:id="rId10"/>
    <p:sldId id="276" r:id="rId11"/>
    <p:sldId id="277" r:id="rId12"/>
    <p:sldId id="259" r:id="rId13"/>
    <p:sldId id="262" r:id="rId14"/>
    <p:sldId id="261" r:id="rId15"/>
    <p:sldId id="256" r:id="rId16"/>
    <p:sldId id="260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4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/>
    <p:restoredTop sz="97718"/>
  </p:normalViewPr>
  <p:slideViewPr>
    <p:cSldViewPr snapToGrid="0" snapToObjects="1">
      <p:cViewPr>
        <p:scale>
          <a:sx n="121" d="100"/>
          <a:sy n="121" d="100"/>
        </p:scale>
        <p:origin x="3984" y="2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7" d="100"/>
        <a:sy n="16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27F9F-27B9-594F-9BAF-1677104ABC7C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F8E07-B280-8045-A220-68CB9C99F990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720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F8E07-B280-8045-A220-68CB9C99F99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8420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F8E07-B280-8045-A220-68CB9C99F99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2939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F8E07-B280-8045-A220-68CB9C99F99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4079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F8E07-B280-8045-A220-68CB9C99F99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19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7D006CB4-DF4A-4844-8EF1-8FFAF5C70DFD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87C7EBB8-C7D0-C845-8C91-0E8FC745A5A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516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CB4-DF4A-4844-8EF1-8FFAF5C70DFD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7EBB8-C7D0-C845-8C91-0E8FC745A5A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4687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D006CB4-DF4A-4844-8EF1-8FFAF5C70DFD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7C7EBB8-C7D0-C845-8C91-0E8FC745A5A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7919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D006CB4-DF4A-4844-8EF1-8FFAF5C70DFD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7C7EBB8-C7D0-C845-8C91-0E8FC745A5A5}" type="slidenum">
              <a:rPr lang="pt-BR" smtClean="0"/>
              <a:t>‹n.º›</a:t>
            </a:fld>
            <a:endParaRPr lang="pt-BR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4776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D006CB4-DF4A-4844-8EF1-8FFAF5C70DFD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7C7EBB8-C7D0-C845-8C91-0E8FC745A5A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1319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CB4-DF4A-4844-8EF1-8FFAF5C70DFD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7EBB8-C7D0-C845-8C91-0E8FC745A5A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6543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CB4-DF4A-4844-8EF1-8FFAF5C70DFD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7EBB8-C7D0-C845-8C91-0E8FC745A5A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7132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CB4-DF4A-4844-8EF1-8FFAF5C70DFD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7EBB8-C7D0-C845-8C91-0E8FC745A5A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768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D006CB4-DF4A-4844-8EF1-8FFAF5C70DFD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7C7EBB8-C7D0-C845-8C91-0E8FC745A5A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1100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CB4-DF4A-4844-8EF1-8FFAF5C70DFD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7EBB8-C7D0-C845-8C91-0E8FC745A5A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1984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D006CB4-DF4A-4844-8EF1-8FFAF5C70DFD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7C7EBB8-C7D0-C845-8C91-0E8FC745A5A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943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CB4-DF4A-4844-8EF1-8FFAF5C70DFD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7EBB8-C7D0-C845-8C91-0E8FC745A5A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0755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CB4-DF4A-4844-8EF1-8FFAF5C70DFD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7EBB8-C7D0-C845-8C91-0E8FC745A5A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247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CB4-DF4A-4844-8EF1-8FFAF5C70DFD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7EBB8-C7D0-C845-8C91-0E8FC745A5A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7056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CB4-DF4A-4844-8EF1-8FFAF5C70DFD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7EBB8-C7D0-C845-8C91-0E8FC745A5A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4183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CB4-DF4A-4844-8EF1-8FFAF5C70DFD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7EBB8-C7D0-C845-8C91-0E8FC745A5A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0608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CB4-DF4A-4844-8EF1-8FFAF5C70DFD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7EBB8-C7D0-C845-8C91-0E8FC745A5A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110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06CB4-DF4A-4844-8EF1-8FFAF5C70DFD}" type="datetimeFigureOut">
              <a:rPr lang="pt-BR" smtClean="0"/>
              <a:t>05/11/18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7EBB8-C7D0-C845-8C91-0E8FC745A5A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34726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1.jpeg"/><Relationship Id="rId5" Type="http://schemas.openxmlformats.org/officeDocument/2006/relationships/package" Target="../embeddings/Documento_do_Microsoft_Word1.docx"/><Relationship Id="rId6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499" y="565594"/>
            <a:ext cx="8610600" cy="1293028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t-BR" sz="7200" b="1" u="sng" cap="none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Biologic</a:t>
            </a:r>
            <a:r>
              <a:rPr lang="pt-BR" sz="7200" b="1" u="sng" cap="none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Living</a:t>
            </a:r>
            <a:endParaRPr lang="pt-BR" sz="7200" b="1" u="sng" cap="none" dirty="0">
              <a:ln/>
              <a:solidFill>
                <a:schemeClr val="accent3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94289" y="2228193"/>
            <a:ext cx="12013324" cy="3321269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"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case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chronic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maladies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these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(causes)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will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generally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be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found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in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erroneous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habits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life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which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through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long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operation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have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resulted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in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depreciation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vital forces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body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...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Disease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then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is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not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chief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object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attack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in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biologic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method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but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causes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disease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. The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biologic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method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does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not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undertake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to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cure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disease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but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patients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"</a:t>
            </a:r>
            <a:endParaRPr lang="pt-BR" sz="4000" b="1" dirty="0">
              <a:ln/>
              <a:solidFill>
                <a:schemeClr val="accent3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617344" y="6053704"/>
            <a:ext cx="2832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i="1" dirty="0" smtClean="0">
                <a:latin typeface="Times New Roman" charset="0"/>
                <a:ea typeface="Times New Roman" charset="0"/>
                <a:cs typeface="Times New Roman" charset="0"/>
              </a:rPr>
              <a:t>Dr.  J. H. </a:t>
            </a:r>
            <a:r>
              <a:rPr lang="pt-BR" sz="2800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Kellogg</a:t>
            </a:r>
            <a:endParaRPr lang="pt-BR" sz="28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1002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993227" y="627738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8000" b="1" cap="none" smtClean="0">
                <a:ln/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Hydrotherapy</a:t>
            </a:r>
            <a:endParaRPr lang="pt-BR" sz="8000" b="1" cap="none" dirty="0">
              <a:ln/>
              <a:solidFill>
                <a:schemeClr val="accent3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28081" y="2582687"/>
            <a:ext cx="807823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pt-BR" sz="5400" b="1" cap="none" spc="0" dirty="0" smtClean="0">
                <a:ln/>
                <a:solidFill>
                  <a:srgbClr val="92D05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Local  </a:t>
            </a:r>
            <a:r>
              <a:rPr lang="pt-BR" sz="5400" b="1" cap="none" spc="0" dirty="0" err="1">
                <a:ln/>
                <a:solidFill>
                  <a:srgbClr val="92D05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pt-BR" sz="5400" b="1" cap="none" spc="0" dirty="0" err="1" smtClean="0">
                <a:ln/>
                <a:solidFill>
                  <a:srgbClr val="92D05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old</a:t>
            </a:r>
            <a:r>
              <a:rPr lang="pt-BR" sz="5400" b="1" cap="none" spc="0" dirty="0" smtClean="0">
                <a:ln/>
                <a:solidFill>
                  <a:srgbClr val="92D05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err="1" smtClean="0">
                <a:ln/>
                <a:solidFill>
                  <a:srgbClr val="92D05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Efects</a:t>
            </a:r>
            <a:endParaRPr lang="pt-BR" sz="5400" b="1" cap="none" spc="0" dirty="0" smtClean="0">
              <a:ln/>
              <a:solidFill>
                <a:srgbClr val="92D05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pt-BR" sz="5400" b="1" cap="none" spc="0" dirty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 1-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Vasoconstriction</a:t>
            </a:r>
            <a:endParaRPr lang="pt-BR" sz="5400" b="1" cap="none" spc="0" dirty="0" smtClean="0">
              <a:ln/>
              <a:solidFill>
                <a:schemeClr val="accent3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pt-BR" sz="5400" b="1" cap="none" spc="0" dirty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 2- Analgesia</a:t>
            </a:r>
          </a:p>
          <a:p>
            <a:pPr marL="0" indent="0">
              <a:buNone/>
            </a:pPr>
            <a:r>
              <a:rPr lang="pt-BR" sz="5400" b="1" cap="none" spc="0" dirty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 3-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Decreased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metabolism</a:t>
            </a:r>
            <a:endParaRPr lang="pt-BR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1664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835572" y="554166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8000" b="1" cap="none" smtClean="0">
                <a:ln/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Hydrotherapy</a:t>
            </a:r>
            <a:endParaRPr lang="pt-BR" sz="8000" b="1" cap="none" dirty="0">
              <a:ln/>
              <a:solidFill>
                <a:schemeClr val="accent3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56987" y="1952746"/>
            <a:ext cx="10458312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pt-BR" sz="4800" b="1" cap="none" spc="0" dirty="0" err="1" smtClean="0">
                <a:ln/>
                <a:solidFill>
                  <a:srgbClr val="92D05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Reflex</a:t>
            </a:r>
            <a:r>
              <a:rPr lang="pt-BR" sz="4800" b="1" cap="none" spc="0" dirty="0" smtClean="0">
                <a:ln/>
                <a:solidFill>
                  <a:srgbClr val="92D05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800" b="1" cap="none" spc="0" dirty="0" err="1" smtClean="0">
                <a:ln/>
                <a:solidFill>
                  <a:srgbClr val="92D05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Efects</a:t>
            </a:r>
            <a:endParaRPr lang="pt-BR" sz="4800" b="1" cap="none" spc="0" dirty="0" smtClean="0">
              <a:ln/>
              <a:solidFill>
                <a:srgbClr val="92D05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   </a:t>
            </a:r>
            <a:r>
              <a:rPr lang="pt-BR" sz="4800" b="1" cap="none" spc="0" dirty="0" err="1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pt-BR" sz="48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eat</a:t>
            </a: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8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applied</a:t>
            </a: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8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externally</a:t>
            </a: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8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decrases</a:t>
            </a: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8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0" indent="0" algn="ctr">
              <a:buNone/>
            </a:pP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intestinal </a:t>
            </a:r>
            <a:r>
              <a:rPr lang="pt-BR" sz="48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circulation</a:t>
            </a: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pt-BR" sz="48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motility</a:t>
            </a: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0" indent="0" algn="ctr">
              <a:buNone/>
            </a:pPr>
            <a:r>
              <a:rPr lang="pt-BR" sz="48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8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acidic</a:t>
            </a: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8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secretion</a:t>
            </a:r>
            <a:endParaRPr lang="pt-BR" sz="4800" b="1" cap="none" spc="0" dirty="0" smtClean="0">
              <a:ln/>
              <a:solidFill>
                <a:schemeClr val="accent3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pt-BR" sz="48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8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8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stomach</a:t>
            </a: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;   </a:t>
            </a:r>
            <a:r>
              <a:rPr lang="pt-BR" sz="48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cold</a:t>
            </a: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8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has</a:t>
            </a: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8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0" indent="0" algn="ctr">
              <a:buNone/>
            </a:pPr>
            <a:r>
              <a:rPr lang="pt-BR" sz="48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opposite</a:t>
            </a: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8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efect</a:t>
            </a:r>
            <a:r>
              <a:rPr lang="pt-BR" sz="48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pt-BR" sz="48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929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6415548"/>
            <a:ext cx="12192000" cy="442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053440" y="718121"/>
            <a:ext cx="7244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u="sng" cap="none" spc="0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ACID LOAD IN FOOD</a:t>
            </a:r>
            <a:endParaRPr lang="pt-BR" sz="5400" b="1" cap="none" spc="0" dirty="0">
              <a:ln/>
              <a:solidFill>
                <a:schemeClr val="accent4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-1645121" y="2372891"/>
            <a:ext cx="1383712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                 MEAT AND MEAT PRODUCTS                                   9.5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mEq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/100g</a:t>
            </a:r>
          </a:p>
          <a:p>
            <a:pPr algn="ctr"/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MILK AND NON-CHEESE PRODUCTS                     1.0</a:t>
            </a:r>
          </a:p>
          <a:p>
            <a:pPr algn="ctr"/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CHEESE, LOW PROTEIN CONTEND (&lt;15%)          8.0</a:t>
            </a:r>
          </a:p>
          <a:p>
            <a:pPr algn="ctr"/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CHEESE, HIGH PROTEIN CONTEND(&gt; 15%)        23.6</a:t>
            </a:r>
          </a:p>
          <a:p>
            <a:pPr algn="ctr"/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  VEGETABLE,    FRUITS                                              -2.8 </a:t>
            </a:r>
          </a:p>
          <a:p>
            <a:pPr algn="ctr"/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AND FRUIT JUICES                                        </a:t>
            </a:r>
            <a:endParaRPr lang="pt-BR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2829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283669" y="5842677"/>
            <a:ext cx="49931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Sanches A. </a:t>
            </a:r>
            <a:r>
              <a:rPr lang="pt-BR" sz="2800" b="1" dirty="0" err="1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Horning</a:t>
            </a:r>
            <a:r>
              <a:rPr lang="pt-BR" sz="2800" b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, M.C 1983 </a:t>
            </a:r>
          </a:p>
          <a:p>
            <a:r>
              <a:rPr lang="pt-BR" sz="2800" b="1" dirty="0" err="1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Nut</a:t>
            </a:r>
            <a:r>
              <a:rPr lang="pt-BR" sz="2800" b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pt-BR" sz="2800" b="1" dirty="0" err="1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Reports</a:t>
            </a:r>
            <a:r>
              <a:rPr lang="pt-BR" sz="2800" b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 Int.</a:t>
            </a:r>
            <a:endParaRPr lang="pt-BR" sz="2800" b="1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95261" y="1010585"/>
            <a:ext cx="8888459" cy="48320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Plant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proteins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produce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higher</a:t>
            </a:r>
            <a:endParaRPr lang="pt-BR" sz="4400" b="1" cap="none" spc="0" dirty="0" smtClean="0">
              <a:ln/>
              <a:solidFill>
                <a:schemeClr val="accent3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levels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arginina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glycina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in </a:t>
            </a:r>
          </a:p>
          <a:p>
            <a:pPr marL="0" indent="0" algn="ctr">
              <a:buNone/>
            </a:pP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blood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than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animal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proteins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0" indent="0" algn="ctr">
              <a:buNone/>
            </a:pP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igher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level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these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amino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acids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is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0" indent="0" algn="ctr">
              <a:buNone/>
            </a:pP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associated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with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protection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against</a:t>
            </a:r>
            <a:endParaRPr lang="pt-BR" sz="4400" b="1" cap="none" spc="0" dirty="0" smtClean="0">
              <a:ln/>
              <a:solidFill>
                <a:schemeClr val="accent3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clogging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arteries</a:t>
            </a:r>
            <a:endParaRPr lang="pt-BR" sz="4400" b="1" cap="none" spc="0" dirty="0" smtClean="0">
              <a:ln/>
              <a:solidFill>
                <a:schemeClr val="accent3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arteriosclerosis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. </a:t>
            </a:r>
            <a:endParaRPr lang="pt-BR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2652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357242" y="6207024"/>
            <a:ext cx="3844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Cleveland </a:t>
            </a:r>
            <a:r>
              <a:rPr lang="pt-BR" sz="2800" b="1" dirty="0" err="1" smtClean="0"/>
              <a:t>Clinic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Welness</a:t>
            </a:r>
            <a:endParaRPr lang="pt-BR" sz="28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870" y="1110399"/>
            <a:ext cx="4171420" cy="3216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Retângulo 8"/>
          <p:cNvSpPr/>
          <p:nvPr/>
        </p:nvSpPr>
        <p:spPr>
          <a:xfrm>
            <a:off x="-228461" y="1547100"/>
            <a:ext cx="10368928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Eating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simple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sugars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or</a:t>
            </a:r>
            <a:endParaRPr lang="pt-BR" sz="4000" b="1" cap="none" spc="0" dirty="0" smtClean="0">
              <a:ln/>
              <a:solidFill>
                <a:schemeClr val="accent3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highly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processed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carbs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provides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a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quick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0" indent="0" algn="ctr">
              <a:buNone/>
            </a:pP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spike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0" indent="0" algn="ctr">
              <a:buNone/>
            </a:pP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drop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in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blood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sugar </a:t>
            </a:r>
          </a:p>
          <a:p>
            <a:pPr marL="0" indent="0" algn="ctr">
              <a:buNone/>
            </a:pP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response,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which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leads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to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low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levels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brain</a:t>
            </a:r>
            <a:endParaRPr lang="pt-BR" sz="4000" b="1" cap="none" spc="0" dirty="0" smtClean="0">
              <a:ln/>
              <a:solidFill>
                <a:schemeClr val="accent3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chemical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serotonin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low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serotonin</a:t>
            </a:r>
            <a:endParaRPr lang="pt-BR" sz="4000" b="1" cap="none" spc="0" dirty="0" smtClean="0">
              <a:ln/>
              <a:solidFill>
                <a:schemeClr val="accent3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levels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lead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to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feeling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bad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crabby</a:t>
            </a:r>
            <a:endParaRPr lang="pt-BR" sz="4000" b="1" cap="none" spc="0" dirty="0" smtClean="0">
              <a:ln/>
              <a:solidFill>
                <a:schemeClr val="accent3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irritable</a:t>
            </a:r>
            <a:r>
              <a:rPr lang="pt-BR" sz="40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pt-BR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7496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111953" y="4735833"/>
            <a:ext cx="9144000" cy="23876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Toni. N. et </a:t>
            </a:r>
            <a:r>
              <a:rPr lang="en-US" sz="2000" b="1" dirty="0" err="1" smtClean="0">
                <a:latin typeface="Times New Roman" charset="0"/>
                <a:ea typeface="Times New Roman" charset="0"/>
                <a:cs typeface="Times New Roman" charset="0"/>
              </a:rPr>
              <a:t>al.Nat</a:t>
            </a:r>
            <a:r>
              <a:rPr 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2000" b="1" dirty="0" err="1" smtClean="0">
                <a:latin typeface="Times New Roman" charset="0"/>
                <a:ea typeface="Times New Roman" charset="0"/>
                <a:cs typeface="Times New Roman" charset="0"/>
              </a:rPr>
              <a:t>Neurocience</a:t>
            </a:r>
            <a:r>
              <a:rPr 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  2007 Jun; 10(6): 727-34</a:t>
            </a:r>
            <a:r>
              <a:rPr lang="pt-BR" sz="2000" b="1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pt-BR" sz="2000" b="1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pt-BR" sz="3600" dirty="0"/>
          </a:p>
        </p:txBody>
      </p:sp>
      <p:sp>
        <p:nvSpPr>
          <p:cNvPr id="4" name="Retângulo 3"/>
          <p:cNvSpPr/>
          <p:nvPr/>
        </p:nvSpPr>
        <p:spPr>
          <a:xfrm>
            <a:off x="178479" y="1802989"/>
            <a:ext cx="9585829" cy="34163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Walking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3 hours a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day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for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three</a:t>
            </a:r>
            <a:endParaRPr lang="pt-BR" sz="5400" b="1" cap="none" spc="0" dirty="0" smtClean="0">
              <a:ln/>
              <a:solidFill>
                <a:schemeClr val="accent3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months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increases</a:t>
            </a:r>
            <a:endParaRPr lang="pt-BR" sz="5400" b="1" cap="none" spc="0" dirty="0" smtClean="0">
              <a:ln/>
              <a:solidFill>
                <a:schemeClr val="accent3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number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neurons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algn="ctr"/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increases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sise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brain</a:t>
            </a:r>
            <a:endParaRPr lang="pt-BR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>
            <a:off x="9354207" y="3047515"/>
            <a:ext cx="4847956" cy="2882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413896"/>
              </p:ext>
            </p:extLst>
          </p:nvPr>
        </p:nvGraphicFramePr>
        <p:xfrm>
          <a:off x="1524000" y="3332163"/>
          <a:ext cx="9144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Documento" r:id="rId5" imgW="9144000" imgH="190500" progId="Word.Document.12">
                  <p:embed/>
                </p:oleObj>
              </mc:Choice>
              <mc:Fallback>
                <p:oleObj name="Documento" r:id="rId5" imgW="9144000" imgH="190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4000" y="3332163"/>
                        <a:ext cx="9144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299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346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620110" y="792236"/>
            <a:ext cx="10026869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Plant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protein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contain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more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branched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chain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amino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acid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than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do animal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proteins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they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are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easier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to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digest</a:t>
            </a:r>
            <a:r>
              <a:rPr lang="pt-BR" sz="32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pt-BR" sz="3200" b="1" cap="none" spc="0" dirty="0" smtClean="0">
              <a:ln/>
              <a:solidFill>
                <a:schemeClr val="accent3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pt-BR" sz="3200" b="1" cap="none" spc="0" dirty="0" smtClean="0">
              <a:ln/>
              <a:solidFill>
                <a:schemeClr val="accent3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pt-BR" sz="3200" b="1" cap="none" spc="0" dirty="0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Animal </a:t>
            </a:r>
            <a:r>
              <a:rPr lang="pt-BR" sz="3200" b="1" cap="none" spc="0" dirty="0" err="1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proteins</a:t>
            </a:r>
            <a:r>
              <a:rPr lang="pt-BR" sz="3200" b="1" cap="none" spc="0" dirty="0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are </a:t>
            </a:r>
            <a:r>
              <a:rPr lang="pt-BR" sz="3200" b="1" cap="none" spc="0" dirty="0" err="1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rich</a:t>
            </a:r>
            <a:r>
              <a:rPr lang="pt-BR" sz="3200" b="1" cap="none" spc="0" dirty="0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in </a:t>
            </a:r>
            <a:r>
              <a:rPr lang="pt-BR" sz="3200" b="1" cap="none" spc="0" dirty="0" err="1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3200" b="1" cap="none" spc="0" dirty="0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sulphur-containing</a:t>
            </a:r>
            <a:r>
              <a:rPr lang="pt-BR" sz="3200" b="1" cap="none" spc="0" dirty="0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amino </a:t>
            </a:r>
            <a:r>
              <a:rPr lang="pt-BR" sz="3200" b="1" cap="none" spc="0" dirty="0" err="1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acids</a:t>
            </a:r>
            <a:r>
              <a:rPr lang="pt-BR" sz="3200" b="1" cap="none" spc="0" dirty="0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cysteine</a:t>
            </a:r>
            <a:r>
              <a:rPr lang="pt-BR" sz="32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lang="pt-BR" sz="3200" b="1" cap="none" spc="0" dirty="0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metionine</a:t>
            </a:r>
            <a:r>
              <a:rPr lang="pt-BR" sz="3200" b="1" cap="none" spc="0" dirty="0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pt-BR" sz="3200" b="1" cap="none" spc="0" dirty="0" err="1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lang="pt-BR" sz="3200" b="1" cap="none" spc="0" dirty="0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also</a:t>
            </a:r>
            <a:r>
              <a:rPr lang="pt-BR" sz="3200" b="1" cap="none" spc="0" dirty="0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have</a:t>
            </a:r>
            <a:r>
              <a:rPr lang="pt-BR" sz="3200" b="1" cap="none" spc="0" dirty="0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a </a:t>
            </a:r>
            <a:r>
              <a:rPr lang="pt-BR" sz="3200" b="1" cap="none" spc="0" dirty="0" err="1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greater</a:t>
            </a:r>
            <a:r>
              <a:rPr lang="pt-BR" sz="3200" b="1" cap="none" spc="0" dirty="0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proportion</a:t>
            </a:r>
            <a:r>
              <a:rPr lang="pt-BR" sz="3200" b="1" cap="none" spc="0" dirty="0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BR" sz="3200" b="1" cap="none" spc="0" dirty="0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3200" b="1" cap="none" spc="0" dirty="0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aromatic</a:t>
            </a:r>
            <a:r>
              <a:rPr lang="pt-BR" sz="3200" b="1" cap="none" spc="0" dirty="0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amino </a:t>
            </a:r>
          </a:p>
          <a:p>
            <a:r>
              <a:rPr lang="pt-BR" sz="3200" b="1" cap="none" spc="0" dirty="0" err="1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acids</a:t>
            </a:r>
            <a:r>
              <a:rPr lang="pt-BR" sz="3200" b="1" cap="none" spc="0" dirty="0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phenilalanina</a:t>
            </a:r>
            <a:r>
              <a:rPr lang="pt-BR" sz="3200" b="1" cap="none" spc="0" dirty="0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lang="pt-BR" sz="3200" b="1" cap="none" spc="0" dirty="0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tyrosine</a:t>
            </a:r>
            <a:r>
              <a:rPr lang="pt-BR" sz="3200" b="1" cap="none" spc="0" dirty="0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endParaRPr lang="pt-BR" sz="3200" b="1" cap="none" spc="0" dirty="0" smtClean="0">
              <a:ln/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Excesses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these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two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goups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amino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acids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have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been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associated</a:t>
            </a:r>
            <a:r>
              <a:rPr lang="pt-BR" sz="32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whith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various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degenerative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32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diseases</a:t>
            </a:r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pt-BR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6060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89130" y="57170"/>
            <a:ext cx="4319752" cy="680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3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512" y="2995449"/>
            <a:ext cx="5825488" cy="3862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tângulo 3"/>
          <p:cNvSpPr/>
          <p:nvPr/>
        </p:nvSpPr>
        <p:spPr>
          <a:xfrm>
            <a:off x="231228" y="1103586"/>
            <a:ext cx="8597462" cy="55092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dirty="0">
                <a:ln/>
                <a:solidFill>
                  <a:schemeClr val="accent3"/>
                </a:solidFill>
              </a:rPr>
              <a:t> 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only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hope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better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things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is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in </a:t>
            </a:r>
            <a:endParaRPr lang="pt-BR" sz="4400" b="1" dirty="0" smtClean="0">
              <a:ln/>
              <a:solidFill>
                <a:schemeClr val="accent3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pt-BR" sz="44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44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education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endParaRPr lang="pt-BR" sz="4400" b="1" dirty="0">
              <a:ln/>
              <a:solidFill>
                <a:schemeClr val="accent3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people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in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right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principles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  <a:endParaRPr lang="pt-BR" sz="4400" b="1" dirty="0" smtClean="0">
              <a:ln/>
              <a:solidFill>
                <a:schemeClr val="accent3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pt-BR" sz="44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Let</a:t>
            </a:r>
            <a:r>
              <a:rPr lang="pt-BR" sz="44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physicians</a:t>
            </a:r>
            <a:endParaRPr lang="pt-BR" sz="4400" b="1" dirty="0" smtClean="0">
              <a:ln/>
              <a:solidFill>
                <a:schemeClr val="accent3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pt-BR" sz="44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teach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pt-BR" sz="44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people</a:t>
            </a:r>
            <a:r>
              <a:rPr lang="pt-BR" sz="44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that</a:t>
            </a:r>
            <a:r>
              <a:rPr lang="pt-BR" sz="44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restorative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power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is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not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in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drugs</a:t>
            </a:r>
            <a:r>
              <a:rPr lang="pt-BR" sz="44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</a:p>
          <a:p>
            <a:pPr algn="ctr"/>
            <a:r>
              <a:rPr lang="pt-BR" sz="44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but</a:t>
            </a:r>
            <a:r>
              <a:rPr lang="pt-BR" sz="44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pt-BR" sz="44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nature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pt-BR" sz="44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5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639" y="2680138"/>
            <a:ext cx="6358615" cy="4177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ço Reservado para Conteúdo 3"/>
          <p:cNvSpPr txBox="1">
            <a:spLocks noGrp="1"/>
          </p:cNvSpPr>
          <p:nvPr>
            <p:ph idx="1"/>
          </p:nvPr>
        </p:nvSpPr>
        <p:spPr>
          <a:xfrm>
            <a:off x="-998485" y="1301180"/>
            <a:ext cx="11466787" cy="5421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pt-BR" sz="4000" b="1" dirty="0" smtClean="0">
                <a:ln/>
                <a:solidFill>
                  <a:schemeClr val="accent3"/>
                </a:solidFill>
              </a:rPr>
              <a:t>  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Disease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is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an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efort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nature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to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free</a:t>
            </a:r>
            <a:endParaRPr lang="pt-BR" sz="4000" b="1" dirty="0" smtClean="0">
              <a:ln/>
              <a:solidFill>
                <a:schemeClr val="accent3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system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from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conditions</a:t>
            </a:r>
            <a:endParaRPr lang="pt-BR" sz="4000" b="1" dirty="0" smtClean="0">
              <a:ln/>
              <a:solidFill>
                <a:schemeClr val="accent3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pt-BR" sz="40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hat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result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from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violation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endParaRPr lang="pt-BR" sz="4000" b="1" dirty="0" smtClean="0">
              <a:ln/>
              <a:solidFill>
                <a:schemeClr val="accent3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laws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health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pPr marL="0" indent="0" algn="ctr">
              <a:buNone/>
            </a:pP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In  case 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sickness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40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cause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should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 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be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just">
              <a:buNone/>
            </a:pP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                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ascertained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.   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Unhealthful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conditions</a:t>
            </a:r>
            <a:r>
              <a:rPr lang="pt-BR" sz="40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0" indent="0" algn="just">
              <a:buNone/>
            </a:pP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                     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should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be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changed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wrong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habits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0" indent="0" algn="ctr">
              <a:buNone/>
            </a:pP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  </a:t>
            </a:r>
            <a:r>
              <a:rPr lang="pt-BR" sz="4000" b="1" dirty="0" err="1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corrected</a:t>
            </a:r>
            <a:r>
              <a:rPr lang="pt-BR" sz="40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9501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2278643"/>
            <a:ext cx="6850118" cy="4024125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pt-BR" sz="4400" b="1" dirty="0" smtClean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Then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nature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is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to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be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assisted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 in 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her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efort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to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expel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impurities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re-estabilish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right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conditions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in </a:t>
            </a:r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pt-BR" sz="4400" b="1" dirty="0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system.</a:t>
            </a:r>
            <a:endParaRPr lang="pt-BR" sz="40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878" y="3184634"/>
            <a:ext cx="4905998" cy="36733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304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409702" y="480593"/>
            <a:ext cx="10442027" cy="1293028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t-BR" sz="8000" b="1" cap="none" dirty="0" err="1">
                <a:ln/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pt-BR" sz="8000" b="1" cap="none" dirty="0" err="1" smtClean="0">
                <a:ln/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ydrotherapy</a:t>
            </a:r>
            <a:endParaRPr lang="pt-BR" sz="8000" b="1" cap="none" dirty="0">
              <a:ln/>
              <a:solidFill>
                <a:schemeClr val="accent3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799" y="2194560"/>
            <a:ext cx="5483773" cy="4024125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000" b="1" dirty="0" err="1" smtClean="0">
                <a:ln/>
                <a:solidFill>
                  <a:schemeClr val="accent3"/>
                </a:solidFill>
              </a:rPr>
              <a:t>Hydrotherapy</a:t>
            </a:r>
            <a:r>
              <a:rPr lang="pt-BR" sz="4000" b="1" dirty="0" smtClean="0">
                <a:ln/>
                <a:solidFill>
                  <a:schemeClr val="accent3"/>
                </a:solidFill>
              </a:rPr>
              <a:t>  </a:t>
            </a:r>
            <a:r>
              <a:rPr lang="pt-BR" sz="4000" b="1" dirty="0" err="1" smtClean="0">
                <a:ln/>
                <a:solidFill>
                  <a:schemeClr val="accent3"/>
                </a:solidFill>
              </a:rPr>
              <a:t>is</a:t>
            </a:r>
            <a:r>
              <a:rPr lang="pt-BR" sz="4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</a:rPr>
              <a:t>the</a:t>
            </a:r>
            <a:r>
              <a:rPr lang="pt-BR" sz="4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</a:rPr>
              <a:t>application</a:t>
            </a:r>
            <a:r>
              <a:rPr lang="pt-BR" sz="4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</a:rPr>
              <a:t>of</a:t>
            </a:r>
            <a:r>
              <a:rPr lang="pt-BR" sz="4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</a:rPr>
              <a:t>wather</a:t>
            </a:r>
            <a:r>
              <a:rPr lang="pt-BR" sz="4000" b="1" dirty="0" smtClean="0">
                <a:ln/>
                <a:solidFill>
                  <a:schemeClr val="accent3"/>
                </a:solidFill>
              </a:rPr>
              <a:t> in </a:t>
            </a:r>
            <a:r>
              <a:rPr lang="pt-BR" sz="4000" b="1" dirty="0" err="1" smtClean="0">
                <a:ln/>
                <a:solidFill>
                  <a:schemeClr val="accent3"/>
                </a:solidFill>
              </a:rPr>
              <a:t>any</a:t>
            </a:r>
            <a:r>
              <a:rPr lang="pt-BR" sz="4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</a:rPr>
              <a:t>form</a:t>
            </a:r>
            <a:r>
              <a:rPr lang="pt-BR" sz="4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</a:rPr>
              <a:t>internaly</a:t>
            </a:r>
            <a:r>
              <a:rPr lang="pt-BR" sz="4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</a:rPr>
              <a:t>and</a:t>
            </a:r>
            <a:r>
              <a:rPr lang="pt-BR" sz="4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</a:rPr>
              <a:t>externaly</a:t>
            </a:r>
            <a:r>
              <a:rPr lang="pt-BR" sz="4000" b="1" dirty="0" smtClean="0">
                <a:ln/>
                <a:solidFill>
                  <a:schemeClr val="accent3"/>
                </a:solidFill>
              </a:rPr>
              <a:t> for </a:t>
            </a:r>
            <a:r>
              <a:rPr lang="pt-BR" sz="4000" b="1" dirty="0" err="1" smtClean="0">
                <a:ln/>
                <a:solidFill>
                  <a:schemeClr val="accent3"/>
                </a:solidFill>
              </a:rPr>
              <a:t>the</a:t>
            </a:r>
            <a:r>
              <a:rPr lang="pt-BR" sz="4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</a:rPr>
              <a:t>treatment</a:t>
            </a:r>
            <a:r>
              <a:rPr lang="pt-BR" sz="4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</a:rPr>
              <a:t>of</a:t>
            </a:r>
            <a:r>
              <a:rPr lang="pt-BR" sz="4000" b="1" dirty="0" smtClean="0">
                <a:ln/>
                <a:solidFill>
                  <a:schemeClr val="accent3"/>
                </a:solidFill>
              </a:rPr>
              <a:t>  </a:t>
            </a:r>
            <a:r>
              <a:rPr lang="pt-BR" sz="4000" b="1" dirty="0" err="1" smtClean="0">
                <a:ln/>
                <a:solidFill>
                  <a:schemeClr val="accent3"/>
                </a:solidFill>
              </a:rPr>
              <a:t>diseases</a:t>
            </a:r>
            <a:r>
              <a:rPr lang="pt-BR" sz="4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pt-BR" sz="4000" b="1" dirty="0" err="1" smtClean="0">
                <a:ln/>
                <a:solidFill>
                  <a:schemeClr val="accent3"/>
                </a:solidFill>
              </a:rPr>
              <a:t>and</a:t>
            </a:r>
            <a:r>
              <a:rPr lang="pt-BR" sz="4000" b="1" dirty="0" smtClean="0">
                <a:ln/>
                <a:solidFill>
                  <a:schemeClr val="accent3"/>
                </a:solidFill>
              </a:rPr>
              <a:t> injuries</a:t>
            </a:r>
            <a:endParaRPr lang="pt-BR" sz="40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214" y="3095736"/>
            <a:ext cx="4896849" cy="331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8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9708" y="3159645"/>
            <a:ext cx="3492500" cy="23241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36028" y="2720562"/>
            <a:ext cx="1338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3600" b="1" dirty="0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pt-BR" sz="36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pt-BR" sz="3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26260" y="2690807"/>
            <a:ext cx="65998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survived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at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 78º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(25,5º C)</a:t>
            </a:r>
            <a:endParaRPr lang="pt-BR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718412" y="3697088"/>
            <a:ext cx="674088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survived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at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  87º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(30,5º C)</a:t>
            </a:r>
          </a:p>
          <a:p>
            <a:pPr algn="ctr"/>
            <a:endParaRPr lang="pt-BR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718412" y="4822583"/>
            <a:ext cx="68819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dirty="0" err="1">
                <a:ln/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urvived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at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 106º </a:t>
            </a:r>
            <a:r>
              <a:rPr lang="pt-BR" sz="4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pt-BR" sz="4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(37,2º C)</a:t>
            </a:r>
            <a:endParaRPr lang="pt-BR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13080" y="2700145"/>
            <a:ext cx="13131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cap="none" spc="0" dirty="0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24%</a:t>
            </a:r>
            <a:endParaRPr lang="pt-BR" sz="4400" b="1" cap="none" spc="0" dirty="0">
              <a:ln/>
              <a:solidFill>
                <a:schemeClr val="accent5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13080" y="3680598"/>
            <a:ext cx="13131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cap="none" spc="0" dirty="0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84%</a:t>
            </a:r>
            <a:endParaRPr lang="pt-BR" sz="4400" b="1" cap="none" spc="0" dirty="0">
              <a:ln/>
              <a:solidFill>
                <a:schemeClr val="accent5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30951" y="4855768"/>
            <a:ext cx="15953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cap="none" spc="0" dirty="0" smtClean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100%</a:t>
            </a:r>
            <a:endParaRPr lang="pt-BR" sz="4400" b="1" cap="none" spc="0" dirty="0">
              <a:ln/>
              <a:solidFill>
                <a:schemeClr val="accent5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525407" y="5939658"/>
            <a:ext cx="3613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</a:t>
            </a:r>
            <a:r>
              <a:rPr lang="pt-BR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Biologic</a:t>
            </a:r>
            <a:r>
              <a:rPr lang="pt-BR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and</a:t>
            </a:r>
            <a:r>
              <a:rPr lang="pt-BR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Clinical</a:t>
            </a:r>
            <a:r>
              <a:rPr lang="pt-BR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Basis</a:t>
            </a:r>
            <a:r>
              <a:rPr lang="pt-BR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  <a:p>
            <a:r>
              <a:rPr lang="pt-BR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o</a:t>
            </a:r>
            <a:r>
              <a:rPr lang="pt-BR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f</a:t>
            </a:r>
            <a:r>
              <a:rPr lang="pt-BR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Infectious</a:t>
            </a:r>
            <a:r>
              <a:rPr lang="pt-BR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Diseases</a:t>
            </a:r>
            <a:r>
              <a:rPr lang="pt-BR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2º Ed</a:t>
            </a:r>
            <a:endParaRPr lang="pt-BR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-1409702" y="480593"/>
            <a:ext cx="10442027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8000" b="1" cap="none" smtClean="0">
                <a:ln/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Hydrotherapy</a:t>
            </a:r>
            <a:endParaRPr lang="pt-BR" sz="8000" b="1" cap="none" dirty="0">
              <a:ln/>
              <a:solidFill>
                <a:schemeClr val="accent3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089859" y="2303824"/>
            <a:ext cx="9360640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pt-BR" sz="5400" b="1" dirty="0" smtClean="0">
                <a:ln/>
                <a:solidFill>
                  <a:srgbClr val="92D050"/>
                </a:solidFill>
                <a:latin typeface="Times New Roman" charset="0"/>
                <a:ea typeface="Times New Roman" charset="0"/>
                <a:cs typeface="Times New Roman" charset="0"/>
              </a:rPr>
              <a:t>Local</a:t>
            </a:r>
            <a:r>
              <a:rPr lang="pt-BR" sz="5400" b="1" cap="none" spc="0" dirty="0" smtClean="0">
                <a:ln/>
                <a:solidFill>
                  <a:srgbClr val="92D05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pt-BR" sz="5400" b="1" cap="none" spc="0" dirty="0" err="1" smtClean="0">
                <a:ln/>
                <a:solidFill>
                  <a:srgbClr val="92D05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Heat</a:t>
            </a:r>
            <a:r>
              <a:rPr lang="pt-BR" sz="5400" b="1" cap="none" spc="0" dirty="0" smtClean="0">
                <a:ln/>
                <a:solidFill>
                  <a:srgbClr val="92D05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err="1" smtClean="0">
                <a:ln/>
                <a:solidFill>
                  <a:srgbClr val="92D05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Efects</a:t>
            </a:r>
            <a:endParaRPr lang="pt-BR" sz="5400" b="1" cap="none" spc="0" dirty="0" smtClean="0">
              <a:ln/>
              <a:solidFill>
                <a:srgbClr val="92D05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pt-BR" sz="5400" b="1" cap="none" spc="0" dirty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    1-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Incresase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circulation</a:t>
            </a:r>
            <a:endParaRPr lang="pt-BR" sz="5400" b="1" cap="none" spc="0" dirty="0" smtClean="0">
              <a:ln/>
              <a:solidFill>
                <a:schemeClr val="accent3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pt-BR" sz="5400" b="1" cap="none" spc="0" dirty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    2-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Leucocitosis</a:t>
            </a:r>
            <a:endParaRPr lang="pt-BR" sz="5400" b="1" cap="none" spc="0" dirty="0" smtClean="0">
              <a:ln/>
              <a:solidFill>
                <a:schemeClr val="accent3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pt-BR" sz="5400" b="1" cap="none" spc="0" dirty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    3- Analgesia (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Humid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heath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 marL="0" indent="0">
              <a:buNone/>
            </a:pPr>
            <a:r>
              <a:rPr lang="pt-BR" sz="5400" b="1" cap="none" spc="0" dirty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    4-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Relaxation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pt-BR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muscles</a:t>
            </a:r>
            <a:endParaRPr lang="pt-BR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5662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909145" y="435925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8000" b="1" cap="none" smtClean="0">
                <a:ln/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Hydrotherapy</a:t>
            </a:r>
            <a:endParaRPr lang="pt-BR" sz="8000" b="1" cap="none" dirty="0">
              <a:ln/>
              <a:solidFill>
                <a:schemeClr val="accent3">
                  <a:lumMod val="40000"/>
                  <a:lumOff val="6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51432" y="2341180"/>
            <a:ext cx="6223178" cy="32932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 err="1" smtClean="0">
                <a:ln/>
                <a:solidFill>
                  <a:srgbClr val="92D050"/>
                </a:solidFill>
              </a:rPr>
              <a:t>Hidrostatic</a:t>
            </a:r>
            <a:r>
              <a:rPr lang="en-US" sz="4400" b="1" dirty="0" smtClean="0">
                <a:ln/>
                <a:solidFill>
                  <a:srgbClr val="92D050"/>
                </a:solidFill>
              </a:rPr>
              <a:t> </a:t>
            </a:r>
            <a:r>
              <a:rPr lang="en-US" sz="4400" b="1" dirty="0" err="1" smtClean="0">
                <a:ln/>
                <a:solidFill>
                  <a:srgbClr val="92D050"/>
                </a:solidFill>
              </a:rPr>
              <a:t>Efect</a:t>
            </a:r>
            <a:endParaRPr lang="en-US" sz="4400" b="1" dirty="0" smtClean="0">
              <a:ln/>
              <a:solidFill>
                <a:srgbClr val="92D050"/>
              </a:solidFill>
            </a:endParaRPr>
          </a:p>
          <a:p>
            <a:pPr algn="ctr"/>
            <a:endParaRPr lang="en-US" sz="4400" b="1" cap="none" spc="0" dirty="0">
              <a:ln/>
              <a:solidFill>
                <a:schemeClr val="accent3"/>
              </a:solidFill>
              <a:effectLst/>
            </a:endParaRPr>
          </a:p>
          <a:p>
            <a:pPr algn="ctr"/>
            <a:r>
              <a:rPr lang="en-US" sz="4000" b="1" dirty="0" smtClean="0">
                <a:ln/>
                <a:solidFill>
                  <a:srgbClr val="FFC000"/>
                </a:solidFill>
              </a:rPr>
              <a:t>Is the fluid  transference </a:t>
            </a:r>
          </a:p>
          <a:p>
            <a:pPr algn="ctr"/>
            <a:r>
              <a:rPr lang="en-US" sz="4000" b="1" dirty="0" smtClean="0">
                <a:ln/>
                <a:solidFill>
                  <a:srgbClr val="FFC000"/>
                </a:solidFill>
              </a:rPr>
              <a:t>from one part of the</a:t>
            </a:r>
          </a:p>
          <a:p>
            <a:pPr algn="ctr"/>
            <a:r>
              <a:rPr lang="en-US" sz="4000" b="1" dirty="0" smtClean="0">
                <a:ln/>
                <a:solidFill>
                  <a:srgbClr val="FFC000"/>
                </a:solidFill>
              </a:rPr>
              <a:t> body to another part </a:t>
            </a:r>
            <a:endParaRPr lang="en-US" sz="40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>
            <a:off x="7098808" y="2170096"/>
            <a:ext cx="1266825" cy="3635375"/>
          </a:xfrm>
          <a:custGeom>
            <a:avLst/>
            <a:gdLst>
              <a:gd name="T0" fmla="*/ 8071 w 21600"/>
              <a:gd name="T1" fmla="*/ 0 h 21600"/>
              <a:gd name="T2" fmla="*/ 7124 w 21600"/>
              <a:gd name="T3" fmla="*/ 317 h 21600"/>
              <a:gd name="T4" fmla="*/ 6808 w 21600"/>
              <a:gd name="T5" fmla="*/ 687 h 21600"/>
              <a:gd name="T6" fmla="*/ 7282 w 21600"/>
              <a:gd name="T7" fmla="*/ 1075 h 21600"/>
              <a:gd name="T8" fmla="*/ 7282 w 21600"/>
              <a:gd name="T9" fmla="*/ 2979 h 21600"/>
              <a:gd name="T10" fmla="*/ 7106 w 21600"/>
              <a:gd name="T11" fmla="*/ 4536 h 21600"/>
              <a:gd name="T12" fmla="*/ 6598 w 21600"/>
              <a:gd name="T13" fmla="*/ 5958 h 21600"/>
              <a:gd name="T14" fmla="*/ 6299 w 21600"/>
              <a:gd name="T15" fmla="*/ 6140 h 21600"/>
              <a:gd name="T16" fmla="*/ 4913 w 21600"/>
              <a:gd name="T17" fmla="*/ 6469 h 21600"/>
              <a:gd name="T18" fmla="*/ 3492 w 21600"/>
              <a:gd name="T19" fmla="*/ 6875 h 21600"/>
              <a:gd name="T20" fmla="*/ 2106 w 21600"/>
              <a:gd name="T21" fmla="*/ 7404 h 21600"/>
              <a:gd name="T22" fmla="*/ 1123 w 21600"/>
              <a:gd name="T23" fmla="*/ 8297 h 21600"/>
              <a:gd name="T24" fmla="*/ 281 w 21600"/>
              <a:gd name="T25" fmla="*/ 9378 h 21600"/>
              <a:gd name="T26" fmla="*/ 70 w 21600"/>
              <a:gd name="T27" fmla="*/ 9872 h 21600"/>
              <a:gd name="T28" fmla="*/ 0 w 21600"/>
              <a:gd name="T29" fmla="*/ 20495 h 21600"/>
              <a:gd name="T30" fmla="*/ 702 w 21600"/>
              <a:gd name="T31" fmla="*/ 21012 h 21600"/>
              <a:gd name="T32" fmla="*/ 1895 w 21600"/>
              <a:gd name="T33" fmla="*/ 21412 h 21600"/>
              <a:gd name="T34" fmla="*/ 3123 w 21600"/>
              <a:gd name="T35" fmla="*/ 21594 h 21600"/>
              <a:gd name="T36" fmla="*/ 18389 w 21600"/>
              <a:gd name="T37" fmla="*/ 21600 h 21600"/>
              <a:gd name="T38" fmla="*/ 19793 w 21600"/>
              <a:gd name="T39" fmla="*/ 21435 h 21600"/>
              <a:gd name="T40" fmla="*/ 20705 w 21600"/>
              <a:gd name="T41" fmla="*/ 21106 h 21600"/>
              <a:gd name="T42" fmla="*/ 21389 w 21600"/>
              <a:gd name="T43" fmla="*/ 20572 h 21600"/>
              <a:gd name="T44" fmla="*/ 21600 w 21600"/>
              <a:gd name="T45" fmla="*/ 9924 h 21600"/>
              <a:gd name="T46" fmla="*/ 21425 w 21600"/>
              <a:gd name="T47" fmla="*/ 9337 h 21600"/>
              <a:gd name="T48" fmla="*/ 20635 w 21600"/>
              <a:gd name="T49" fmla="*/ 8267 h 21600"/>
              <a:gd name="T50" fmla="*/ 19600 w 21600"/>
              <a:gd name="T51" fmla="*/ 7404 h 21600"/>
              <a:gd name="T52" fmla="*/ 18494 w 21600"/>
              <a:gd name="T53" fmla="*/ 6892 h 21600"/>
              <a:gd name="T54" fmla="*/ 16757 w 21600"/>
              <a:gd name="T55" fmla="*/ 6399 h 21600"/>
              <a:gd name="T56" fmla="*/ 15494 w 21600"/>
              <a:gd name="T57" fmla="*/ 6117 h 21600"/>
              <a:gd name="T58" fmla="*/ 15125 w 21600"/>
              <a:gd name="T59" fmla="*/ 5905 h 21600"/>
              <a:gd name="T60" fmla="*/ 14441 w 21600"/>
              <a:gd name="T61" fmla="*/ 4566 h 21600"/>
              <a:gd name="T62" fmla="*/ 14265 w 21600"/>
              <a:gd name="T63" fmla="*/ 2938 h 21600"/>
              <a:gd name="T64" fmla="*/ 14265 w 21600"/>
              <a:gd name="T65" fmla="*/ 1075 h 21600"/>
              <a:gd name="T66" fmla="*/ 14634 w 21600"/>
              <a:gd name="T67" fmla="*/ 676 h 21600"/>
              <a:gd name="T68" fmla="*/ 14265 w 21600"/>
              <a:gd name="T69" fmla="*/ 276 h 21600"/>
              <a:gd name="T70" fmla="*/ 14336 w 21600"/>
              <a:gd name="T71" fmla="*/ 264 h 21600"/>
              <a:gd name="T72" fmla="*/ 13476 w 21600"/>
              <a:gd name="T73" fmla="*/ 6 h 21600"/>
              <a:gd name="T74" fmla="*/ 8071 w 21600"/>
              <a:gd name="T75" fmla="*/ 0 h 21600"/>
              <a:gd name="T76" fmla="*/ 8071 w 21600"/>
              <a:gd name="T7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1600" h="21600">
                <a:moveTo>
                  <a:pt x="8071" y="0"/>
                </a:moveTo>
                <a:lnTo>
                  <a:pt x="7124" y="317"/>
                </a:lnTo>
                <a:lnTo>
                  <a:pt x="6808" y="687"/>
                </a:lnTo>
                <a:lnTo>
                  <a:pt x="7282" y="1075"/>
                </a:lnTo>
                <a:lnTo>
                  <a:pt x="7282" y="2979"/>
                </a:lnTo>
                <a:lnTo>
                  <a:pt x="7106" y="4536"/>
                </a:lnTo>
                <a:lnTo>
                  <a:pt x="6598" y="5958"/>
                </a:lnTo>
                <a:lnTo>
                  <a:pt x="6299" y="6140"/>
                </a:lnTo>
                <a:lnTo>
                  <a:pt x="4913" y="6469"/>
                </a:lnTo>
                <a:lnTo>
                  <a:pt x="3492" y="6875"/>
                </a:lnTo>
                <a:lnTo>
                  <a:pt x="2106" y="7404"/>
                </a:lnTo>
                <a:lnTo>
                  <a:pt x="1123" y="8297"/>
                </a:lnTo>
                <a:lnTo>
                  <a:pt x="281" y="9378"/>
                </a:lnTo>
                <a:lnTo>
                  <a:pt x="70" y="9872"/>
                </a:lnTo>
                <a:lnTo>
                  <a:pt x="0" y="20495"/>
                </a:lnTo>
                <a:lnTo>
                  <a:pt x="702" y="21012"/>
                </a:lnTo>
                <a:lnTo>
                  <a:pt x="1895" y="21412"/>
                </a:lnTo>
                <a:lnTo>
                  <a:pt x="3123" y="21594"/>
                </a:lnTo>
                <a:lnTo>
                  <a:pt x="18389" y="21600"/>
                </a:lnTo>
                <a:lnTo>
                  <a:pt x="19793" y="21435"/>
                </a:lnTo>
                <a:lnTo>
                  <a:pt x="20705" y="21106"/>
                </a:lnTo>
                <a:lnTo>
                  <a:pt x="21389" y="20572"/>
                </a:lnTo>
                <a:lnTo>
                  <a:pt x="21600" y="9924"/>
                </a:lnTo>
                <a:lnTo>
                  <a:pt x="21425" y="9337"/>
                </a:lnTo>
                <a:lnTo>
                  <a:pt x="20635" y="8267"/>
                </a:lnTo>
                <a:lnTo>
                  <a:pt x="19600" y="7404"/>
                </a:lnTo>
                <a:lnTo>
                  <a:pt x="18494" y="6892"/>
                </a:lnTo>
                <a:lnTo>
                  <a:pt x="16757" y="6399"/>
                </a:lnTo>
                <a:lnTo>
                  <a:pt x="15494" y="6117"/>
                </a:lnTo>
                <a:lnTo>
                  <a:pt x="15125" y="5905"/>
                </a:lnTo>
                <a:lnTo>
                  <a:pt x="14441" y="4566"/>
                </a:lnTo>
                <a:lnTo>
                  <a:pt x="14265" y="2938"/>
                </a:lnTo>
                <a:lnTo>
                  <a:pt x="14265" y="1075"/>
                </a:lnTo>
                <a:lnTo>
                  <a:pt x="14634" y="676"/>
                </a:lnTo>
                <a:lnTo>
                  <a:pt x="14265" y="276"/>
                </a:lnTo>
                <a:lnTo>
                  <a:pt x="14336" y="264"/>
                </a:lnTo>
                <a:lnTo>
                  <a:pt x="13476" y="6"/>
                </a:lnTo>
                <a:lnTo>
                  <a:pt x="8071" y="0"/>
                </a:lnTo>
                <a:close/>
                <a:moveTo>
                  <a:pt x="8071" y="0"/>
                </a:moveTo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FFFFFF"/>
              </a:gs>
            </a:gsLst>
            <a:lin ang="5400000" scaled="1"/>
          </a:gradFill>
          <a:ln w="5715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8789831" y="2170095"/>
            <a:ext cx="1266825" cy="3635375"/>
          </a:xfrm>
          <a:custGeom>
            <a:avLst/>
            <a:gdLst>
              <a:gd name="T0" fmla="*/ 8071 w 21600"/>
              <a:gd name="T1" fmla="*/ 0 h 21600"/>
              <a:gd name="T2" fmla="*/ 7124 w 21600"/>
              <a:gd name="T3" fmla="*/ 317 h 21600"/>
              <a:gd name="T4" fmla="*/ 6808 w 21600"/>
              <a:gd name="T5" fmla="*/ 687 h 21600"/>
              <a:gd name="T6" fmla="*/ 7282 w 21600"/>
              <a:gd name="T7" fmla="*/ 1075 h 21600"/>
              <a:gd name="T8" fmla="*/ 7282 w 21600"/>
              <a:gd name="T9" fmla="*/ 2979 h 21600"/>
              <a:gd name="T10" fmla="*/ 7106 w 21600"/>
              <a:gd name="T11" fmla="*/ 4536 h 21600"/>
              <a:gd name="T12" fmla="*/ 6598 w 21600"/>
              <a:gd name="T13" fmla="*/ 5958 h 21600"/>
              <a:gd name="T14" fmla="*/ 6299 w 21600"/>
              <a:gd name="T15" fmla="*/ 6140 h 21600"/>
              <a:gd name="T16" fmla="*/ 4913 w 21600"/>
              <a:gd name="T17" fmla="*/ 6469 h 21600"/>
              <a:gd name="T18" fmla="*/ 3492 w 21600"/>
              <a:gd name="T19" fmla="*/ 6875 h 21600"/>
              <a:gd name="T20" fmla="*/ 2106 w 21600"/>
              <a:gd name="T21" fmla="*/ 7404 h 21600"/>
              <a:gd name="T22" fmla="*/ 1123 w 21600"/>
              <a:gd name="T23" fmla="*/ 8297 h 21600"/>
              <a:gd name="T24" fmla="*/ 281 w 21600"/>
              <a:gd name="T25" fmla="*/ 9378 h 21600"/>
              <a:gd name="T26" fmla="*/ 70 w 21600"/>
              <a:gd name="T27" fmla="*/ 9872 h 21600"/>
              <a:gd name="T28" fmla="*/ 0 w 21600"/>
              <a:gd name="T29" fmla="*/ 20495 h 21600"/>
              <a:gd name="T30" fmla="*/ 702 w 21600"/>
              <a:gd name="T31" fmla="*/ 21012 h 21600"/>
              <a:gd name="T32" fmla="*/ 1895 w 21600"/>
              <a:gd name="T33" fmla="*/ 21412 h 21600"/>
              <a:gd name="T34" fmla="*/ 3123 w 21600"/>
              <a:gd name="T35" fmla="*/ 21594 h 21600"/>
              <a:gd name="T36" fmla="*/ 18389 w 21600"/>
              <a:gd name="T37" fmla="*/ 21600 h 21600"/>
              <a:gd name="T38" fmla="*/ 19793 w 21600"/>
              <a:gd name="T39" fmla="*/ 21435 h 21600"/>
              <a:gd name="T40" fmla="*/ 20705 w 21600"/>
              <a:gd name="T41" fmla="*/ 21106 h 21600"/>
              <a:gd name="T42" fmla="*/ 21389 w 21600"/>
              <a:gd name="T43" fmla="*/ 20572 h 21600"/>
              <a:gd name="T44" fmla="*/ 21600 w 21600"/>
              <a:gd name="T45" fmla="*/ 9924 h 21600"/>
              <a:gd name="T46" fmla="*/ 21425 w 21600"/>
              <a:gd name="T47" fmla="*/ 9337 h 21600"/>
              <a:gd name="T48" fmla="*/ 20635 w 21600"/>
              <a:gd name="T49" fmla="*/ 8267 h 21600"/>
              <a:gd name="T50" fmla="*/ 19600 w 21600"/>
              <a:gd name="T51" fmla="*/ 7404 h 21600"/>
              <a:gd name="T52" fmla="*/ 18494 w 21600"/>
              <a:gd name="T53" fmla="*/ 6892 h 21600"/>
              <a:gd name="T54" fmla="*/ 16757 w 21600"/>
              <a:gd name="T55" fmla="*/ 6399 h 21600"/>
              <a:gd name="T56" fmla="*/ 15494 w 21600"/>
              <a:gd name="T57" fmla="*/ 6117 h 21600"/>
              <a:gd name="T58" fmla="*/ 15125 w 21600"/>
              <a:gd name="T59" fmla="*/ 5905 h 21600"/>
              <a:gd name="T60" fmla="*/ 14441 w 21600"/>
              <a:gd name="T61" fmla="*/ 4566 h 21600"/>
              <a:gd name="T62" fmla="*/ 14265 w 21600"/>
              <a:gd name="T63" fmla="*/ 2938 h 21600"/>
              <a:gd name="T64" fmla="*/ 14265 w 21600"/>
              <a:gd name="T65" fmla="*/ 1075 h 21600"/>
              <a:gd name="T66" fmla="*/ 14634 w 21600"/>
              <a:gd name="T67" fmla="*/ 676 h 21600"/>
              <a:gd name="T68" fmla="*/ 14265 w 21600"/>
              <a:gd name="T69" fmla="*/ 276 h 21600"/>
              <a:gd name="T70" fmla="*/ 14336 w 21600"/>
              <a:gd name="T71" fmla="*/ 264 h 21600"/>
              <a:gd name="T72" fmla="*/ 13476 w 21600"/>
              <a:gd name="T73" fmla="*/ 6 h 21600"/>
              <a:gd name="T74" fmla="*/ 8071 w 21600"/>
              <a:gd name="T75" fmla="*/ 0 h 21600"/>
              <a:gd name="T76" fmla="*/ 8071 w 21600"/>
              <a:gd name="T7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1600" h="21600">
                <a:moveTo>
                  <a:pt x="8071" y="0"/>
                </a:moveTo>
                <a:lnTo>
                  <a:pt x="7124" y="317"/>
                </a:lnTo>
                <a:lnTo>
                  <a:pt x="6808" y="687"/>
                </a:lnTo>
                <a:lnTo>
                  <a:pt x="7282" y="1075"/>
                </a:lnTo>
                <a:lnTo>
                  <a:pt x="7282" y="2979"/>
                </a:lnTo>
                <a:lnTo>
                  <a:pt x="7106" y="4536"/>
                </a:lnTo>
                <a:lnTo>
                  <a:pt x="6598" y="5958"/>
                </a:lnTo>
                <a:lnTo>
                  <a:pt x="6299" y="6140"/>
                </a:lnTo>
                <a:lnTo>
                  <a:pt x="4913" y="6469"/>
                </a:lnTo>
                <a:lnTo>
                  <a:pt x="3492" y="6875"/>
                </a:lnTo>
                <a:lnTo>
                  <a:pt x="2106" y="7404"/>
                </a:lnTo>
                <a:lnTo>
                  <a:pt x="1123" y="8297"/>
                </a:lnTo>
                <a:lnTo>
                  <a:pt x="281" y="9378"/>
                </a:lnTo>
                <a:lnTo>
                  <a:pt x="70" y="9872"/>
                </a:lnTo>
                <a:lnTo>
                  <a:pt x="0" y="20495"/>
                </a:lnTo>
                <a:lnTo>
                  <a:pt x="702" y="21012"/>
                </a:lnTo>
                <a:lnTo>
                  <a:pt x="1895" y="21412"/>
                </a:lnTo>
                <a:lnTo>
                  <a:pt x="3123" y="21594"/>
                </a:lnTo>
                <a:lnTo>
                  <a:pt x="18389" y="21600"/>
                </a:lnTo>
                <a:lnTo>
                  <a:pt x="19793" y="21435"/>
                </a:lnTo>
                <a:lnTo>
                  <a:pt x="20705" y="21106"/>
                </a:lnTo>
                <a:lnTo>
                  <a:pt x="21389" y="20572"/>
                </a:lnTo>
                <a:lnTo>
                  <a:pt x="21600" y="9924"/>
                </a:lnTo>
                <a:lnTo>
                  <a:pt x="21425" y="9337"/>
                </a:lnTo>
                <a:lnTo>
                  <a:pt x="20635" y="8267"/>
                </a:lnTo>
                <a:lnTo>
                  <a:pt x="19600" y="7404"/>
                </a:lnTo>
                <a:lnTo>
                  <a:pt x="18494" y="6892"/>
                </a:lnTo>
                <a:lnTo>
                  <a:pt x="16757" y="6399"/>
                </a:lnTo>
                <a:lnTo>
                  <a:pt x="15494" y="6117"/>
                </a:lnTo>
                <a:lnTo>
                  <a:pt x="15125" y="5905"/>
                </a:lnTo>
                <a:lnTo>
                  <a:pt x="14441" y="4566"/>
                </a:lnTo>
                <a:lnTo>
                  <a:pt x="14265" y="2938"/>
                </a:lnTo>
                <a:lnTo>
                  <a:pt x="14265" y="1075"/>
                </a:lnTo>
                <a:lnTo>
                  <a:pt x="14634" y="676"/>
                </a:lnTo>
                <a:lnTo>
                  <a:pt x="14265" y="276"/>
                </a:lnTo>
                <a:lnTo>
                  <a:pt x="14336" y="264"/>
                </a:lnTo>
                <a:lnTo>
                  <a:pt x="13476" y="6"/>
                </a:lnTo>
                <a:lnTo>
                  <a:pt x="8071" y="0"/>
                </a:lnTo>
                <a:close/>
                <a:moveTo>
                  <a:pt x="8071" y="0"/>
                </a:moveTo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 w="5715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10480854" y="2170094"/>
            <a:ext cx="1266825" cy="3635375"/>
          </a:xfrm>
          <a:custGeom>
            <a:avLst/>
            <a:gdLst>
              <a:gd name="T0" fmla="*/ 8071 w 21600"/>
              <a:gd name="T1" fmla="*/ 0 h 21600"/>
              <a:gd name="T2" fmla="*/ 7124 w 21600"/>
              <a:gd name="T3" fmla="*/ 317 h 21600"/>
              <a:gd name="T4" fmla="*/ 6808 w 21600"/>
              <a:gd name="T5" fmla="*/ 687 h 21600"/>
              <a:gd name="T6" fmla="*/ 7282 w 21600"/>
              <a:gd name="T7" fmla="*/ 1075 h 21600"/>
              <a:gd name="T8" fmla="*/ 7282 w 21600"/>
              <a:gd name="T9" fmla="*/ 2979 h 21600"/>
              <a:gd name="T10" fmla="*/ 7106 w 21600"/>
              <a:gd name="T11" fmla="*/ 4536 h 21600"/>
              <a:gd name="T12" fmla="*/ 6598 w 21600"/>
              <a:gd name="T13" fmla="*/ 5958 h 21600"/>
              <a:gd name="T14" fmla="*/ 6299 w 21600"/>
              <a:gd name="T15" fmla="*/ 6140 h 21600"/>
              <a:gd name="T16" fmla="*/ 4913 w 21600"/>
              <a:gd name="T17" fmla="*/ 6469 h 21600"/>
              <a:gd name="T18" fmla="*/ 3492 w 21600"/>
              <a:gd name="T19" fmla="*/ 6875 h 21600"/>
              <a:gd name="T20" fmla="*/ 2106 w 21600"/>
              <a:gd name="T21" fmla="*/ 7404 h 21600"/>
              <a:gd name="T22" fmla="*/ 1123 w 21600"/>
              <a:gd name="T23" fmla="*/ 8297 h 21600"/>
              <a:gd name="T24" fmla="*/ 281 w 21600"/>
              <a:gd name="T25" fmla="*/ 9378 h 21600"/>
              <a:gd name="T26" fmla="*/ 70 w 21600"/>
              <a:gd name="T27" fmla="*/ 9872 h 21600"/>
              <a:gd name="T28" fmla="*/ 0 w 21600"/>
              <a:gd name="T29" fmla="*/ 20495 h 21600"/>
              <a:gd name="T30" fmla="*/ 702 w 21600"/>
              <a:gd name="T31" fmla="*/ 21012 h 21600"/>
              <a:gd name="T32" fmla="*/ 1895 w 21600"/>
              <a:gd name="T33" fmla="*/ 21412 h 21600"/>
              <a:gd name="T34" fmla="*/ 3123 w 21600"/>
              <a:gd name="T35" fmla="*/ 21594 h 21600"/>
              <a:gd name="T36" fmla="*/ 18389 w 21600"/>
              <a:gd name="T37" fmla="*/ 21600 h 21600"/>
              <a:gd name="T38" fmla="*/ 19793 w 21600"/>
              <a:gd name="T39" fmla="*/ 21435 h 21600"/>
              <a:gd name="T40" fmla="*/ 20705 w 21600"/>
              <a:gd name="T41" fmla="*/ 21106 h 21600"/>
              <a:gd name="T42" fmla="*/ 21389 w 21600"/>
              <a:gd name="T43" fmla="*/ 20572 h 21600"/>
              <a:gd name="T44" fmla="*/ 21600 w 21600"/>
              <a:gd name="T45" fmla="*/ 9924 h 21600"/>
              <a:gd name="T46" fmla="*/ 21425 w 21600"/>
              <a:gd name="T47" fmla="*/ 9337 h 21600"/>
              <a:gd name="T48" fmla="*/ 20635 w 21600"/>
              <a:gd name="T49" fmla="*/ 8267 h 21600"/>
              <a:gd name="T50" fmla="*/ 19600 w 21600"/>
              <a:gd name="T51" fmla="*/ 7404 h 21600"/>
              <a:gd name="T52" fmla="*/ 18494 w 21600"/>
              <a:gd name="T53" fmla="*/ 6892 h 21600"/>
              <a:gd name="T54" fmla="*/ 16757 w 21600"/>
              <a:gd name="T55" fmla="*/ 6399 h 21600"/>
              <a:gd name="T56" fmla="*/ 15494 w 21600"/>
              <a:gd name="T57" fmla="*/ 6117 h 21600"/>
              <a:gd name="T58" fmla="*/ 15125 w 21600"/>
              <a:gd name="T59" fmla="*/ 5905 h 21600"/>
              <a:gd name="T60" fmla="*/ 14441 w 21600"/>
              <a:gd name="T61" fmla="*/ 4566 h 21600"/>
              <a:gd name="T62" fmla="*/ 14265 w 21600"/>
              <a:gd name="T63" fmla="*/ 2938 h 21600"/>
              <a:gd name="T64" fmla="*/ 14265 w 21600"/>
              <a:gd name="T65" fmla="*/ 1075 h 21600"/>
              <a:gd name="T66" fmla="*/ 14634 w 21600"/>
              <a:gd name="T67" fmla="*/ 676 h 21600"/>
              <a:gd name="T68" fmla="*/ 14265 w 21600"/>
              <a:gd name="T69" fmla="*/ 276 h 21600"/>
              <a:gd name="T70" fmla="*/ 14336 w 21600"/>
              <a:gd name="T71" fmla="*/ 264 h 21600"/>
              <a:gd name="T72" fmla="*/ 13476 w 21600"/>
              <a:gd name="T73" fmla="*/ 6 h 21600"/>
              <a:gd name="T74" fmla="*/ 8071 w 21600"/>
              <a:gd name="T75" fmla="*/ 0 h 21600"/>
              <a:gd name="T76" fmla="*/ 8071 w 21600"/>
              <a:gd name="T7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1600" h="21600">
                <a:moveTo>
                  <a:pt x="8071" y="0"/>
                </a:moveTo>
                <a:lnTo>
                  <a:pt x="7124" y="317"/>
                </a:lnTo>
                <a:lnTo>
                  <a:pt x="6808" y="687"/>
                </a:lnTo>
                <a:lnTo>
                  <a:pt x="7282" y="1075"/>
                </a:lnTo>
                <a:lnTo>
                  <a:pt x="7282" y="2979"/>
                </a:lnTo>
                <a:lnTo>
                  <a:pt x="7106" y="4536"/>
                </a:lnTo>
                <a:lnTo>
                  <a:pt x="6598" y="5958"/>
                </a:lnTo>
                <a:lnTo>
                  <a:pt x="6299" y="6140"/>
                </a:lnTo>
                <a:lnTo>
                  <a:pt x="4913" y="6469"/>
                </a:lnTo>
                <a:lnTo>
                  <a:pt x="3492" y="6875"/>
                </a:lnTo>
                <a:lnTo>
                  <a:pt x="2106" y="7404"/>
                </a:lnTo>
                <a:lnTo>
                  <a:pt x="1123" y="8297"/>
                </a:lnTo>
                <a:lnTo>
                  <a:pt x="281" y="9378"/>
                </a:lnTo>
                <a:lnTo>
                  <a:pt x="70" y="9872"/>
                </a:lnTo>
                <a:lnTo>
                  <a:pt x="0" y="20495"/>
                </a:lnTo>
                <a:lnTo>
                  <a:pt x="702" y="21012"/>
                </a:lnTo>
                <a:lnTo>
                  <a:pt x="1895" y="21412"/>
                </a:lnTo>
                <a:lnTo>
                  <a:pt x="3123" y="21594"/>
                </a:lnTo>
                <a:lnTo>
                  <a:pt x="18389" y="21600"/>
                </a:lnTo>
                <a:lnTo>
                  <a:pt x="19793" y="21435"/>
                </a:lnTo>
                <a:lnTo>
                  <a:pt x="20705" y="21106"/>
                </a:lnTo>
                <a:lnTo>
                  <a:pt x="21389" y="20572"/>
                </a:lnTo>
                <a:lnTo>
                  <a:pt x="21600" y="9924"/>
                </a:lnTo>
                <a:lnTo>
                  <a:pt x="21425" y="9337"/>
                </a:lnTo>
                <a:lnTo>
                  <a:pt x="20635" y="8267"/>
                </a:lnTo>
                <a:lnTo>
                  <a:pt x="19600" y="7404"/>
                </a:lnTo>
                <a:lnTo>
                  <a:pt x="18494" y="6892"/>
                </a:lnTo>
                <a:lnTo>
                  <a:pt x="16757" y="6399"/>
                </a:lnTo>
                <a:lnTo>
                  <a:pt x="15494" y="6117"/>
                </a:lnTo>
                <a:lnTo>
                  <a:pt x="15125" y="5905"/>
                </a:lnTo>
                <a:lnTo>
                  <a:pt x="14441" y="4566"/>
                </a:lnTo>
                <a:lnTo>
                  <a:pt x="14265" y="2938"/>
                </a:lnTo>
                <a:lnTo>
                  <a:pt x="14265" y="1075"/>
                </a:lnTo>
                <a:lnTo>
                  <a:pt x="14634" y="676"/>
                </a:lnTo>
                <a:lnTo>
                  <a:pt x="14265" y="276"/>
                </a:lnTo>
                <a:lnTo>
                  <a:pt x="14336" y="264"/>
                </a:lnTo>
                <a:lnTo>
                  <a:pt x="13476" y="6"/>
                </a:lnTo>
                <a:lnTo>
                  <a:pt x="8071" y="0"/>
                </a:lnTo>
                <a:close/>
                <a:moveTo>
                  <a:pt x="8071" y="0"/>
                </a:moveTo>
              </a:path>
            </a:pathLst>
          </a:custGeom>
          <a:solidFill>
            <a:srgbClr val="FFBFBF"/>
          </a:solidFill>
          <a:ln w="5715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Trilha de Vapor">
  <a:themeElements>
    <a:clrScheme name="Trilha de Vapor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Trilha de Vapor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ilha de Vapor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18470</TotalTime>
  <Words>565</Words>
  <Application>Microsoft Macintosh PowerPoint</Application>
  <PresentationFormat>Widescreen</PresentationFormat>
  <Paragraphs>93</Paragraphs>
  <Slides>16</Slides>
  <Notes>4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2" baseType="lpstr">
      <vt:lpstr>Century Gothic</vt:lpstr>
      <vt:lpstr>Arial</vt:lpstr>
      <vt:lpstr>Calibri</vt:lpstr>
      <vt:lpstr>Times New Roman</vt:lpstr>
      <vt:lpstr>Trilha de Vapor</vt:lpstr>
      <vt:lpstr>Documento</vt:lpstr>
      <vt:lpstr>Biologic Living</vt:lpstr>
      <vt:lpstr>Apresentação do PowerPoint</vt:lpstr>
      <vt:lpstr>Apresentação do PowerPoint</vt:lpstr>
      <vt:lpstr>Apresentação do PowerPoint</vt:lpstr>
      <vt:lpstr>Apresentação do PowerPoint</vt:lpstr>
      <vt:lpstr>Hydrotherapy</vt:lpstr>
      <vt:lpstr>Apresentação do PowerPoint</vt:lpstr>
      <vt:lpstr>Apresentação do PowerPoint</vt:lpstr>
      <vt:lpstr>Hydrotherapy</vt:lpstr>
      <vt:lpstr>Hydrotherapy</vt:lpstr>
      <vt:lpstr>Hydrotherapy</vt:lpstr>
      <vt:lpstr>Apresentação do PowerPoint</vt:lpstr>
      <vt:lpstr>Apresentação do PowerPoint</vt:lpstr>
      <vt:lpstr>Apresentação do PowerPoint</vt:lpstr>
      <vt:lpstr>   Toni. N. et al.Nat. Neurocience   2007 Jun; 10(6): 727-34 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CAMINHAR 3 HORAS POR SEMANA POR TRES MESES, AUMENTA O NÚMERO DE NEURÔNIOS E AUMENTA O TAMANHO DO CÉREBRO   Toni. N. et al.Nat. Neurocience   2007 Jun; 10(6): 727-34 </dc:title>
  <dc:creator>Usuário do Microsoft Office</dc:creator>
  <cp:lastModifiedBy>Usuário do Microsoft Office</cp:lastModifiedBy>
  <cp:revision>97</cp:revision>
  <cp:lastPrinted>2018-10-01T22:03:51Z</cp:lastPrinted>
  <dcterms:created xsi:type="dcterms:W3CDTF">2017-03-04T10:40:39Z</dcterms:created>
  <dcterms:modified xsi:type="dcterms:W3CDTF">2018-11-06T17:15:33Z</dcterms:modified>
</cp:coreProperties>
</file>